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5" r:id="rId1"/>
  </p:sldMasterIdLst>
  <p:notesMasterIdLst>
    <p:notesMasterId r:id="rId22"/>
  </p:notesMasterIdLst>
  <p:handoutMasterIdLst>
    <p:handoutMasterId r:id="rId23"/>
  </p:handoutMasterIdLst>
  <p:sldIdLst>
    <p:sldId id="256" r:id="rId2"/>
    <p:sldId id="277" r:id="rId3"/>
    <p:sldId id="259" r:id="rId4"/>
    <p:sldId id="260" r:id="rId5"/>
    <p:sldId id="261" r:id="rId6"/>
    <p:sldId id="262" r:id="rId7"/>
    <p:sldId id="263" r:id="rId8"/>
    <p:sldId id="264" r:id="rId9"/>
    <p:sldId id="266" r:id="rId10"/>
    <p:sldId id="265" r:id="rId11"/>
    <p:sldId id="268" r:id="rId12"/>
    <p:sldId id="269" r:id="rId13"/>
    <p:sldId id="270" r:id="rId14"/>
    <p:sldId id="271" r:id="rId15"/>
    <p:sldId id="272" r:id="rId16"/>
    <p:sldId id="273" r:id="rId17"/>
    <p:sldId id="274" r:id="rId18"/>
    <p:sldId id="275" r:id="rId19"/>
    <p:sldId id="276" r:id="rId20"/>
    <p:sldId id="258" r:id="rId21"/>
  </p:sldIdLst>
  <p:sldSz cx="9144000" cy="5143500" type="screen16x9"/>
  <p:notesSz cx="6858000" cy="9144000"/>
  <p:embeddedFontLst>
    <p:embeddedFont>
      <p:font typeface="Titillium Lt" panose="00000400000000000000" pitchFamily="50" charset="0"/>
      <p:regular r:id="rId24"/>
      <p:italic r:id="rId25"/>
    </p:embeddedFont>
    <p:embeddedFont>
      <p:font typeface="Titillium" panose="00000500000000000000" pitchFamily="50"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6"/>
    <a:srgbClr val="58595B"/>
    <a:srgbClr val="BBBDBF"/>
    <a:srgbClr val="A7A9AC"/>
    <a:srgbClr val="002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autoAdjust="0"/>
  </p:normalViewPr>
  <p:slideViewPr>
    <p:cSldViewPr showGuides="1">
      <p:cViewPr varScale="1">
        <p:scale>
          <a:sx n="161" d="100"/>
          <a:sy n="161" d="100"/>
        </p:scale>
        <p:origin x="394" y="11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187"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D3F9DB-6222-41C3-8E32-CFA6D6C8A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2F7E29-B639-4C9C-A04E-3557EB3D10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0A42C0-1AB1-42C9-B6E1-175B4E46A033}" type="datetimeFigureOut">
              <a:rPr lang="en-US" smtClean="0"/>
              <a:t>31-Aug-17</a:t>
            </a:fld>
            <a:endParaRPr lang="en-US"/>
          </a:p>
        </p:txBody>
      </p:sp>
      <p:sp>
        <p:nvSpPr>
          <p:cNvPr id="4" name="Footer Placeholder 3">
            <a:extLst>
              <a:ext uri="{FF2B5EF4-FFF2-40B4-BE49-F238E27FC236}">
                <a16:creationId xmlns:a16="http://schemas.microsoft.com/office/drawing/2014/main" id="{B4CD087B-783F-48C6-83D8-A2CD9E182E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F8AB32-4D63-45E0-AE7D-D4034A8473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F037C5-65F8-460A-9A9D-F0D4F746D853}" type="slidenum">
              <a:rPr lang="en-US" smtClean="0"/>
              <a:t>‹#›</a:t>
            </a:fld>
            <a:endParaRPr lang="en-US"/>
          </a:p>
        </p:txBody>
      </p:sp>
    </p:spTree>
    <p:extLst>
      <p:ext uri="{BB962C8B-B14F-4D97-AF65-F5344CB8AC3E}">
        <p14:creationId xmlns:p14="http://schemas.microsoft.com/office/powerpoint/2010/main" val="362502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rgbClr val="58595B"/>
                </a:solidFill>
                <a:latin typeface="Titillium" panose="00000500000000000000" pitchFamily="50"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rgbClr val="BBBDBF"/>
                </a:solidFill>
              </a:defRPr>
            </a:lvl1pPr>
          </a:lstStyle>
          <a:p>
            <a:fld id="{1122744C-D0F8-4316-B4B8-E648B22076DE}" type="datetimeFigureOut">
              <a:rPr lang="en-GB" smtClean="0"/>
              <a:pPr/>
              <a:t>31/08/2017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rgbClr val="BBBDBF"/>
                </a:solidFill>
                <a:latin typeface="Titillium" panose="00000500000000000000" pitchFamily="50"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rgbClr val="BBBDBF"/>
                </a:solidFill>
                <a:latin typeface="Titillium" panose="00000500000000000000" pitchFamily="50" charset="0"/>
              </a:defRPr>
            </a:lvl1pPr>
          </a:lstStyle>
          <a:p>
            <a:fld id="{2B8974B7-7FF8-456D-9B1F-71A927F8BB43}" type="slidenum">
              <a:rPr lang="en-GB" smtClean="0"/>
              <a:pPr/>
              <a:t>‹#›</a:t>
            </a:fld>
            <a:endParaRPr lang="en-GB" dirty="0"/>
          </a:p>
        </p:txBody>
      </p:sp>
    </p:spTree>
    <p:extLst>
      <p:ext uri="{BB962C8B-B14F-4D97-AF65-F5344CB8AC3E}">
        <p14:creationId xmlns:p14="http://schemas.microsoft.com/office/powerpoint/2010/main" val="351093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58595B"/>
        </a:solidFill>
        <a:latin typeface="Titillium" panose="00000500000000000000" pitchFamily="50" charset="0"/>
        <a:ea typeface="+mn-ea"/>
        <a:cs typeface="+mn-cs"/>
      </a:defRPr>
    </a:lvl1pPr>
    <a:lvl2pPr marL="457200" algn="l" defTabSz="914400" rtl="0" eaLnBrk="1" latinLnBrk="0" hangingPunct="1">
      <a:defRPr sz="1200" kern="1200">
        <a:solidFill>
          <a:srgbClr val="58595B"/>
        </a:solidFill>
        <a:latin typeface="Titillium" panose="00000500000000000000" pitchFamily="50" charset="0"/>
        <a:ea typeface="+mn-ea"/>
        <a:cs typeface="+mn-cs"/>
      </a:defRPr>
    </a:lvl2pPr>
    <a:lvl3pPr marL="914400" algn="l" defTabSz="914400" rtl="0" eaLnBrk="1" latinLnBrk="0" hangingPunct="1">
      <a:defRPr sz="1200" kern="1200">
        <a:solidFill>
          <a:srgbClr val="58595B"/>
        </a:solidFill>
        <a:latin typeface="Titillium" panose="00000500000000000000" pitchFamily="50" charset="0"/>
        <a:ea typeface="+mn-ea"/>
        <a:cs typeface="+mn-cs"/>
      </a:defRPr>
    </a:lvl3pPr>
    <a:lvl4pPr marL="1371600" algn="l" defTabSz="914400" rtl="0" eaLnBrk="1" latinLnBrk="0" hangingPunct="1">
      <a:defRPr sz="1200" kern="1200">
        <a:solidFill>
          <a:srgbClr val="58595B"/>
        </a:solidFill>
        <a:latin typeface="Titillium" panose="00000500000000000000" pitchFamily="50" charset="0"/>
        <a:ea typeface="+mn-ea"/>
        <a:cs typeface="+mn-cs"/>
      </a:defRPr>
    </a:lvl4pPr>
    <a:lvl5pPr marL="1828800" algn="l" defTabSz="914400" rtl="0" eaLnBrk="1" latinLnBrk="0" hangingPunct="1">
      <a:defRPr sz="1200" kern="1200">
        <a:solidFill>
          <a:srgbClr val="58595B"/>
        </a:solidFill>
        <a:latin typeface="Titillium"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974B7-7FF8-456D-9B1F-71A927F8BB43}" type="slidenum">
              <a:rPr lang="en-GB" smtClean="0"/>
              <a:t>1</a:t>
            </a:fld>
            <a:endParaRPr lang="en-GB"/>
          </a:p>
        </p:txBody>
      </p:sp>
    </p:spTree>
    <p:extLst>
      <p:ext uri="{BB962C8B-B14F-4D97-AF65-F5344CB8AC3E}">
        <p14:creationId xmlns:p14="http://schemas.microsoft.com/office/powerpoint/2010/main" val="273440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8974B7-7FF8-456D-9B1F-71A927F8BB43}" type="slidenum">
              <a:rPr lang="en-GB" smtClean="0"/>
              <a:t>2</a:t>
            </a:fld>
            <a:endParaRPr lang="en-GB"/>
          </a:p>
        </p:txBody>
      </p:sp>
    </p:spTree>
    <p:extLst>
      <p:ext uri="{BB962C8B-B14F-4D97-AF65-F5344CB8AC3E}">
        <p14:creationId xmlns:p14="http://schemas.microsoft.com/office/powerpoint/2010/main" val="356779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974B7-7FF8-456D-9B1F-71A927F8BB43}" type="slidenum">
              <a:rPr lang="en-GB" smtClean="0"/>
              <a:pPr/>
              <a:t>3</a:t>
            </a:fld>
            <a:endParaRPr lang="en-GB" dirty="0"/>
          </a:p>
        </p:txBody>
      </p:sp>
    </p:spTree>
    <p:extLst>
      <p:ext uri="{BB962C8B-B14F-4D97-AF65-F5344CB8AC3E}">
        <p14:creationId xmlns:p14="http://schemas.microsoft.com/office/powerpoint/2010/main" val="364567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974B7-7FF8-456D-9B1F-71A927F8BB43}" type="slidenum">
              <a:rPr lang="en-GB" smtClean="0"/>
              <a:pPr/>
              <a:t>7</a:t>
            </a:fld>
            <a:endParaRPr lang="en-GB" dirty="0"/>
          </a:p>
        </p:txBody>
      </p:sp>
    </p:spTree>
    <p:extLst>
      <p:ext uri="{BB962C8B-B14F-4D97-AF65-F5344CB8AC3E}">
        <p14:creationId xmlns:p14="http://schemas.microsoft.com/office/powerpoint/2010/main" val="267736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8974B7-7FF8-456D-9B1F-71A927F8BB43}" type="slidenum">
              <a:rPr lang="en-GB" smtClean="0"/>
              <a:t>19</a:t>
            </a:fld>
            <a:endParaRPr lang="en-GB"/>
          </a:p>
        </p:txBody>
      </p:sp>
    </p:spTree>
    <p:extLst>
      <p:ext uri="{BB962C8B-B14F-4D97-AF65-F5344CB8AC3E}">
        <p14:creationId xmlns:p14="http://schemas.microsoft.com/office/powerpoint/2010/main" val="30605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5206" y="3219822"/>
            <a:ext cx="4572000" cy="584025"/>
          </a:xfrm>
        </p:spPr>
        <p:txBody>
          <a:bodyPr/>
          <a:lstStyle>
            <a:lvl1pPr>
              <a:defRPr>
                <a:solidFill>
                  <a:srgbClr val="BBBDBF"/>
                </a:solidFill>
                <a:latin typeface="Titillium" panose="00000500000000000000" pitchFamily="50" charset="0"/>
              </a:defRPr>
            </a:lvl1pPr>
          </a:lstStyle>
          <a:p>
            <a:r>
              <a:rPr lang="en-US"/>
              <a:t>Click to edit Master title style</a:t>
            </a:r>
            <a:endParaRPr lang="en-GB" dirty="0"/>
          </a:p>
        </p:txBody>
      </p:sp>
      <p:sp>
        <p:nvSpPr>
          <p:cNvPr id="3" name="Subtitle 2"/>
          <p:cNvSpPr>
            <a:spLocks noGrp="1"/>
          </p:cNvSpPr>
          <p:nvPr>
            <p:ph type="subTitle" idx="1"/>
          </p:nvPr>
        </p:nvSpPr>
        <p:spPr>
          <a:xfrm>
            <a:off x="2285206" y="3867894"/>
            <a:ext cx="4572000" cy="270030"/>
          </a:xfrm>
        </p:spPr>
        <p:txBody>
          <a:bodyPr/>
          <a:lstStyle>
            <a:lvl1pPr marL="0" indent="0" algn="ctr">
              <a:buNone/>
              <a:defRPr>
                <a:solidFill>
                  <a:srgbClr val="00ACE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a:extLst>
              <a:ext uri="{FF2B5EF4-FFF2-40B4-BE49-F238E27FC236}">
                <a16:creationId xmlns:a16="http://schemas.microsoft.com/office/drawing/2014/main" id="{813947D5-AD95-4BCC-B81E-638A8871A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7" name="Rectangle 6">
            <a:extLst>
              <a:ext uri="{FF2B5EF4-FFF2-40B4-BE49-F238E27FC236}">
                <a16:creationId xmlns:a16="http://schemas.microsoft.com/office/drawing/2014/main" id="{5983CD9E-E9A3-449B-85D1-D4652EDB7829}"/>
              </a:ext>
            </a:extLst>
          </p:cNvPr>
          <p:cNvSpPr/>
          <p:nvPr/>
        </p:nvSpPr>
        <p:spPr>
          <a:xfrm>
            <a:off x="0" y="518959"/>
            <a:ext cx="914400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2299C01-213E-4543-A21D-23216AB692A6}"/>
              </a:ext>
            </a:extLst>
          </p:cNvPr>
          <p:cNvSpPr txBox="1">
            <a:spLocks/>
          </p:cNvSpPr>
          <p:nvPr/>
        </p:nvSpPr>
        <p:spPr>
          <a:xfrm>
            <a:off x="611560" y="2211710"/>
            <a:ext cx="7920880" cy="1088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600" b="1" kern="1200">
                <a:solidFill>
                  <a:schemeClr val="bg1"/>
                </a:solidFill>
                <a:latin typeface="Verdana" pitchFamily="34" charset="0"/>
                <a:ea typeface="+mj-ea"/>
                <a:cs typeface="+mj-cs"/>
              </a:defRPr>
            </a:lvl1pPr>
          </a:lstStyle>
          <a:p>
            <a:pPr algn="ctr">
              <a:spcBef>
                <a:spcPts val="1200"/>
              </a:spcBef>
            </a:pPr>
            <a:r>
              <a:rPr lang="en-GB" sz="4400" b="0" dirty="0">
                <a:solidFill>
                  <a:srgbClr val="A7A9AC"/>
                </a:solidFill>
                <a:latin typeface="Titillium" panose="00000500000000000000" pitchFamily="50" charset="0"/>
              </a:rPr>
              <a:t>ASPECT RATIOS </a:t>
            </a:r>
            <a:br>
              <a:rPr lang="pl-PL" sz="4400" b="0" dirty="0">
                <a:solidFill>
                  <a:srgbClr val="A7A9AC"/>
                </a:solidFill>
                <a:latin typeface="Titillium" panose="00000500000000000000" pitchFamily="50" charset="0"/>
              </a:rPr>
            </a:br>
            <a:r>
              <a:rPr lang="en-GB" sz="4400" b="0" dirty="0">
                <a:solidFill>
                  <a:srgbClr val="A7A9AC"/>
                </a:solidFill>
                <a:latin typeface="Titillium" panose="00000500000000000000" pitchFamily="50" charset="0"/>
              </a:rPr>
              <a:t>IN PROJECTION SYSTEMS</a:t>
            </a:r>
          </a:p>
        </p:txBody>
      </p:sp>
      <p:sp>
        <p:nvSpPr>
          <p:cNvPr id="9" name="Subtitle 2">
            <a:extLst>
              <a:ext uri="{FF2B5EF4-FFF2-40B4-BE49-F238E27FC236}">
                <a16:creationId xmlns:a16="http://schemas.microsoft.com/office/drawing/2014/main" id="{168CF1D3-B1D3-40F7-9DB8-CBC736D8D1AC}"/>
              </a:ext>
            </a:extLst>
          </p:cNvPr>
          <p:cNvSpPr txBox="1">
            <a:spLocks/>
          </p:cNvSpPr>
          <p:nvPr/>
        </p:nvSpPr>
        <p:spPr>
          <a:xfrm>
            <a:off x="2285206" y="3939902"/>
            <a:ext cx="4572000" cy="27003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1600" kern="1200" baseline="0">
                <a:solidFill>
                  <a:srgbClr val="00ACE6"/>
                </a:solidFill>
                <a:latin typeface="Titillium"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600" kern="1200" baseline="0">
                <a:solidFill>
                  <a:srgbClr val="00ACE6"/>
                </a:solidFill>
                <a:latin typeface="Titillium" panose="000005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rgbClr val="00ACE6"/>
                </a:solidFill>
                <a:latin typeface="Titillium" panose="000005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00ACE6"/>
                </a:solidFill>
                <a:latin typeface="Titillium" panose="00000500000000000000" pitchFamily="50"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rgbClr val="00ACE6"/>
                </a:solidFill>
                <a:latin typeface="Titillium"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Presented by Neil Davidson</a:t>
            </a:r>
          </a:p>
        </p:txBody>
      </p:sp>
      <p:pic>
        <p:nvPicPr>
          <p:cNvPr id="10" name="Picture 9">
            <a:extLst>
              <a:ext uri="{FF2B5EF4-FFF2-40B4-BE49-F238E27FC236}">
                <a16:creationId xmlns:a16="http://schemas.microsoft.com/office/drawing/2014/main" id="{BE2704D1-E2AB-4302-BEEA-438B09DCD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942" y="483518"/>
            <a:ext cx="7340117" cy="1187569"/>
          </a:xfrm>
          <a:prstGeom prst="rect">
            <a:avLst/>
          </a:prstGeom>
        </p:spPr>
      </p:pic>
    </p:spTree>
    <p:extLst>
      <p:ext uri="{BB962C8B-B14F-4D97-AF65-F5344CB8AC3E}">
        <p14:creationId xmlns:p14="http://schemas.microsoft.com/office/powerpoint/2010/main" val="284819523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496E58-182F-4416-90C2-D88679A334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658" y="2051733"/>
            <a:ext cx="4602749" cy="3105168"/>
          </a:xfrm>
          <a:prstGeom prst="rect">
            <a:avLst/>
          </a:prstGeom>
        </p:spPr>
      </p:pic>
      <p:sp>
        <p:nvSpPr>
          <p:cNvPr id="4" name="Date Placeholder 3"/>
          <p:cNvSpPr>
            <a:spLocks noGrp="1"/>
          </p:cNvSpPr>
          <p:nvPr>
            <p:ph type="dt" sz="half" idx="10"/>
          </p:nvPr>
        </p:nvSpPr>
        <p:spPr/>
        <p:txBody>
          <a:bodyPr/>
          <a:lstStyle/>
          <a:p>
            <a:fld id="{A6721218-6142-46C2-84E2-C112478D58B2}" type="datetimeFigureOut">
              <a:rPr lang="en-GB" smtClean="0"/>
              <a:t>31/08/2017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3B2074-73ED-49ED-B744-A46EF3B73F4D}" type="slidenum">
              <a:rPr lang="en-GB" smtClean="0"/>
              <a:t>‹#›</a:t>
            </a:fld>
            <a:endParaRPr lang="en-GB"/>
          </a:p>
        </p:txBody>
      </p:sp>
      <p:sp>
        <p:nvSpPr>
          <p:cNvPr id="7" name="Title Placeholder 1">
            <a:extLst>
              <a:ext uri="{FF2B5EF4-FFF2-40B4-BE49-F238E27FC236}">
                <a16:creationId xmlns:a16="http://schemas.microsoft.com/office/drawing/2014/main" id="{24F0A3E4-9005-4DEB-BBA4-F0578DC88DCB}"/>
              </a:ext>
            </a:extLst>
          </p:cNvPr>
          <p:cNvSpPr>
            <a:spLocks noGrp="1"/>
          </p:cNvSpPr>
          <p:nvPr>
            <p:ph type="title"/>
          </p:nvPr>
        </p:nvSpPr>
        <p:spPr>
          <a:xfrm>
            <a:off x="457200" y="123478"/>
            <a:ext cx="6707088" cy="576064"/>
          </a:xfrm>
          <a:prstGeom prst="rect">
            <a:avLst/>
          </a:prstGeom>
        </p:spPr>
        <p:txBody>
          <a:bodyPr vert="horz" lIns="91440" tIns="45720" rIns="91440" bIns="45720" rtlCol="0" anchor="b">
            <a:noAutofit/>
          </a:bodyPr>
          <a:lstStyle>
            <a:lvl1pPr>
              <a:defRPr b="0">
                <a:latin typeface="Titillium Lt" panose="00000400000000000000" pitchFamily="50" charset="0"/>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3629D7A8-D46F-49E6-9FFB-EF59BCBC5BEF}"/>
              </a:ext>
            </a:extLst>
          </p:cNvPr>
          <p:cNvSpPr>
            <a:spLocks noGrp="1"/>
          </p:cNvSpPr>
          <p:nvPr>
            <p:ph idx="1"/>
          </p:nvPr>
        </p:nvSpPr>
        <p:spPr>
          <a:xfrm>
            <a:off x="457200" y="915565"/>
            <a:ext cx="8229600" cy="3679057"/>
          </a:xfrm>
          <a:prstGeom prst="rect">
            <a:avLst/>
          </a:prstGeom>
        </p:spPr>
        <p:txBody>
          <a:bodyPr vert="horz" lIns="91440" tIns="45720" rIns="91440" bIns="45720" rtlCol="0">
            <a:normAutofit/>
          </a:bodyPr>
          <a:lstStyle>
            <a:lvl1pPr>
              <a:defRPr sz="1400">
                <a:latin typeface="Titillium Lt" panose="00000400000000000000" pitchFamily="50" charset="0"/>
              </a:defRPr>
            </a:lvl1pPr>
            <a:lvl2pPr>
              <a:defRPr sz="1400">
                <a:latin typeface="Titillium Lt" panose="00000400000000000000" pitchFamily="50" charset="0"/>
              </a:defRPr>
            </a:lvl2pPr>
            <a:lvl3pPr>
              <a:defRPr sz="1400">
                <a:latin typeface="Titillium Lt" panose="00000400000000000000" pitchFamily="50" charset="0"/>
              </a:defRPr>
            </a:lvl3pPr>
            <a:lvl4pPr>
              <a:defRPr sz="1400">
                <a:latin typeface="Titillium Lt" panose="00000400000000000000" pitchFamily="50" charset="0"/>
              </a:defRPr>
            </a:lvl4pPr>
            <a:lvl5pPr>
              <a:defRPr sz="1400">
                <a:latin typeface="Titillium Lt" panose="00000400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038983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EC974B-C04C-4E02-AD04-22167B79A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658" y="2051733"/>
            <a:ext cx="4602749" cy="3105168"/>
          </a:xfrm>
          <a:prstGeom prst="rect">
            <a:avLst/>
          </a:prstGeom>
        </p:spPr>
      </p:pic>
      <p:sp>
        <p:nvSpPr>
          <p:cNvPr id="3" name="Content Placeholder 2"/>
          <p:cNvSpPr>
            <a:spLocks noGrp="1"/>
          </p:cNvSpPr>
          <p:nvPr>
            <p:ph sz="half" idx="1"/>
          </p:nvPr>
        </p:nvSpPr>
        <p:spPr>
          <a:xfrm>
            <a:off x="457200" y="1200151"/>
            <a:ext cx="4038600" cy="3394472"/>
          </a:xfrm>
        </p:spPr>
        <p:txBody>
          <a:bodyPr>
            <a:normAutofit/>
          </a:bodyPr>
          <a:lstStyle>
            <a:lvl1pPr>
              <a:defRPr sz="1600">
                <a:solidFill>
                  <a:srgbClr val="00ACE6"/>
                </a:solidFill>
              </a:defRPr>
            </a:lvl1pPr>
            <a:lvl2pPr>
              <a:defRPr sz="1600">
                <a:solidFill>
                  <a:srgbClr val="00ACE6"/>
                </a:solidFill>
              </a:defRPr>
            </a:lvl2pPr>
            <a:lvl3pPr>
              <a:defRPr sz="1600">
                <a:solidFill>
                  <a:srgbClr val="00ACE6"/>
                </a:solidFill>
              </a:defRPr>
            </a:lvl3pPr>
            <a:lvl4pPr>
              <a:defRPr sz="1600">
                <a:solidFill>
                  <a:srgbClr val="00ACE6"/>
                </a:solidFill>
              </a:defRPr>
            </a:lvl4pPr>
            <a:lvl5pPr>
              <a:defRPr sz="1600">
                <a:solidFill>
                  <a:srgbClr val="00ACE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6721218-6142-46C2-84E2-C112478D58B2}" type="datetimeFigureOut">
              <a:rPr lang="en-GB" smtClean="0"/>
              <a:t>31/08/2017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3B2074-73ED-49ED-B744-A46EF3B73F4D}" type="slidenum">
              <a:rPr lang="en-GB" smtClean="0"/>
              <a:t>‹#›</a:t>
            </a:fld>
            <a:endParaRPr lang="en-GB"/>
          </a:p>
        </p:txBody>
      </p:sp>
      <p:sp>
        <p:nvSpPr>
          <p:cNvPr id="8" name="Title Placeholder 1">
            <a:extLst>
              <a:ext uri="{FF2B5EF4-FFF2-40B4-BE49-F238E27FC236}">
                <a16:creationId xmlns:a16="http://schemas.microsoft.com/office/drawing/2014/main" id="{48695DC1-2119-4D94-875A-DF7830DF0A81}"/>
              </a:ext>
            </a:extLst>
          </p:cNvPr>
          <p:cNvSpPr>
            <a:spLocks noGrp="1"/>
          </p:cNvSpPr>
          <p:nvPr>
            <p:ph type="title"/>
          </p:nvPr>
        </p:nvSpPr>
        <p:spPr>
          <a:xfrm>
            <a:off x="457200" y="123478"/>
            <a:ext cx="6707088" cy="576064"/>
          </a:xfrm>
          <a:prstGeom prst="rect">
            <a:avLst/>
          </a:prstGeom>
        </p:spPr>
        <p:txBody>
          <a:bodyPr vert="horz" lIns="91440" tIns="45720" rIns="91440" bIns="45720" rtlCol="0" anchor="ctr">
            <a:noAutofit/>
          </a:bodyPr>
          <a:lstStyle/>
          <a:p>
            <a:r>
              <a:rPr lang="en-US"/>
              <a:t>Click to edit Master title style</a:t>
            </a:r>
            <a:endParaRPr lang="en-GB" dirty="0"/>
          </a:p>
        </p:txBody>
      </p:sp>
    </p:spTree>
    <p:extLst>
      <p:ext uri="{BB962C8B-B14F-4D97-AF65-F5344CB8AC3E}">
        <p14:creationId xmlns:p14="http://schemas.microsoft.com/office/powerpoint/2010/main" val="315467482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7CA91-2008-4F93-8F40-067DDFAF0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658" y="2051733"/>
            <a:ext cx="4602749" cy="3105168"/>
          </a:xfrm>
          <a:prstGeom prst="rect">
            <a:avLst/>
          </a:prstGeom>
        </p:spPr>
      </p:pic>
    </p:spTree>
    <p:extLst>
      <p:ext uri="{BB962C8B-B14F-4D97-AF65-F5344CB8AC3E}">
        <p14:creationId xmlns:p14="http://schemas.microsoft.com/office/powerpoint/2010/main" val="211896817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A117F-1DEE-470F-8A34-A5752A8EE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56294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4432F2-C1F6-49DB-9AD5-1E9CAD8A0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pic>
        <p:nvPicPr>
          <p:cNvPr id="3" name="Picture 2">
            <a:extLst>
              <a:ext uri="{FF2B5EF4-FFF2-40B4-BE49-F238E27FC236}">
                <a16:creationId xmlns:a16="http://schemas.microsoft.com/office/drawing/2014/main" id="{B50B3A5B-2EBA-4D64-B896-9C608D954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836" y="1381680"/>
            <a:ext cx="2952328" cy="2380140"/>
          </a:xfrm>
          <a:prstGeom prst="rect">
            <a:avLst/>
          </a:prstGeom>
        </p:spPr>
      </p:pic>
    </p:spTree>
    <p:extLst>
      <p:ext uri="{BB962C8B-B14F-4D97-AF65-F5344CB8AC3E}">
        <p14:creationId xmlns:p14="http://schemas.microsoft.com/office/powerpoint/2010/main" val="387342018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25676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B649-4FA5-414A-B69E-09A3F5AA612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2E9007F-EBA1-4997-BD77-663386862B1C}"/>
              </a:ext>
            </a:extLst>
          </p:cNvPr>
          <p:cNvSpPr>
            <a:spLocks noGrp="1"/>
          </p:cNvSpPr>
          <p:nvPr>
            <p:ph type="body"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AB9BCD-1AE3-4656-A258-91ABA738684E}"/>
              </a:ext>
            </a:extLst>
          </p:cNvPr>
          <p:cNvSpPr>
            <a:spLocks noGrp="1"/>
          </p:cNvSpPr>
          <p:nvPr>
            <p:ph type="dt" sz="half" idx="10"/>
          </p:nvPr>
        </p:nvSpPr>
        <p:spPr/>
        <p:txBody>
          <a:bodyPr/>
          <a:lstStyle/>
          <a:p>
            <a:fld id="{41D94023-3E6A-4F2C-9578-74AA40153B53}" type="datetimeFigureOut">
              <a:rPr lang="en-US" smtClean="0"/>
              <a:t>31-Aug-17</a:t>
            </a:fld>
            <a:endParaRPr lang="en-US"/>
          </a:p>
        </p:txBody>
      </p:sp>
      <p:sp>
        <p:nvSpPr>
          <p:cNvPr id="5" name="Footer Placeholder 4">
            <a:extLst>
              <a:ext uri="{FF2B5EF4-FFF2-40B4-BE49-F238E27FC236}">
                <a16:creationId xmlns:a16="http://schemas.microsoft.com/office/drawing/2014/main" id="{CFAEA549-3603-4686-AF39-5BEF33D49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1CD27-63D6-4925-A1F6-3CEF81282FB4}"/>
              </a:ext>
            </a:extLst>
          </p:cNvPr>
          <p:cNvSpPr>
            <a:spLocks noGrp="1"/>
          </p:cNvSpPr>
          <p:nvPr>
            <p:ph type="sldNum" sz="quarter" idx="12"/>
          </p:nvPr>
        </p:nvSpPr>
        <p:spPr/>
        <p:txBody>
          <a:bodyPr/>
          <a:lstStyle/>
          <a:p>
            <a:fld id="{076BD395-0C9D-4043-A7AC-81F688D9A562}" type="slidenum">
              <a:rPr lang="en-US" smtClean="0"/>
              <a:t>‹#›</a:t>
            </a:fld>
            <a:endParaRPr lang="en-US"/>
          </a:p>
        </p:txBody>
      </p:sp>
    </p:spTree>
    <p:extLst>
      <p:ext uri="{BB962C8B-B14F-4D97-AF65-F5344CB8AC3E}">
        <p14:creationId xmlns:p14="http://schemas.microsoft.com/office/powerpoint/2010/main" val="20792794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6707088" cy="576064"/>
          </a:xfrm>
          <a:prstGeom prst="rect">
            <a:avLst/>
          </a:prstGeom>
        </p:spPr>
        <p:txBody>
          <a:bodyPr vert="horz" lIns="91440" tIns="45720" rIns="91440" bIns="4572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1"/>
            <a:ext cx="8229600" cy="35350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baseline="0">
                <a:solidFill>
                  <a:srgbClr val="BBBDBF"/>
                </a:solidFill>
                <a:latin typeface="Titillium" panose="00000500000000000000" pitchFamily="50" charset="0"/>
              </a:defRPr>
            </a:lvl1pPr>
          </a:lstStyle>
          <a:p>
            <a:fld id="{A6721218-6142-46C2-84E2-C112478D58B2}" type="datetimeFigureOut">
              <a:rPr lang="en-GB" smtClean="0"/>
              <a:pPr/>
              <a:t>31/08/2017</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rgbClr val="BBBDBF"/>
                </a:solidFill>
                <a:latin typeface="Titillium" panose="00000500000000000000" pitchFamily="50"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rgbClr val="BBBDBF"/>
                </a:solidFill>
                <a:latin typeface="Titillium" panose="00000500000000000000" pitchFamily="50" charset="0"/>
              </a:defRPr>
            </a:lvl1pPr>
          </a:lstStyle>
          <a:p>
            <a:fld id="{E43B2074-73ED-49ED-B744-A46EF3B73F4D}" type="slidenum">
              <a:rPr lang="en-GB" smtClean="0"/>
              <a:pPr/>
              <a:t>‹#›</a:t>
            </a:fld>
            <a:endParaRPr lang="en-GB" dirty="0"/>
          </a:p>
        </p:txBody>
      </p:sp>
      <p:pic>
        <p:nvPicPr>
          <p:cNvPr id="10" name="Picture 9">
            <a:extLst>
              <a:ext uri="{FF2B5EF4-FFF2-40B4-BE49-F238E27FC236}">
                <a16:creationId xmlns:a16="http://schemas.microsoft.com/office/drawing/2014/main" id="{E4ECA8F6-3036-4AA6-8BF3-B21C14C6C6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4473" y="0"/>
            <a:ext cx="1079527" cy="870305"/>
          </a:xfrm>
          <a:prstGeom prst="rect">
            <a:avLst/>
          </a:prstGeom>
        </p:spPr>
      </p:pic>
    </p:spTree>
    <p:extLst>
      <p:ext uri="{BB962C8B-B14F-4D97-AF65-F5344CB8AC3E}">
        <p14:creationId xmlns:p14="http://schemas.microsoft.com/office/powerpoint/2010/main" val="7517919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2" r:id="rId6"/>
    <p:sldLayoutId id="2147483693" r:id="rId7"/>
    <p:sldLayoutId id="2147483694" r:id="rId8"/>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l" defTabSz="914400" rtl="0" eaLnBrk="1" latinLnBrk="0" hangingPunct="1">
        <a:spcBef>
          <a:spcPct val="0"/>
        </a:spcBef>
        <a:buNone/>
        <a:defRPr sz="2400" b="0" kern="1200">
          <a:solidFill>
            <a:srgbClr val="00ACE6"/>
          </a:solidFill>
          <a:latin typeface="Titillium Lt" panose="00000400000000000000" pitchFamily="50" charset="0"/>
          <a:ea typeface="+mj-ea"/>
          <a:cs typeface="+mj-cs"/>
        </a:defRPr>
      </a:lvl1pPr>
    </p:titleStyle>
    <p:bodyStyle>
      <a:lvl1pPr marL="0" indent="0" algn="l" defTabSz="914400" rtl="0" eaLnBrk="1" latinLnBrk="0" hangingPunct="1">
        <a:spcBef>
          <a:spcPct val="20000"/>
        </a:spcBef>
        <a:buFont typeface="Arial" pitchFamily="34" charset="0"/>
        <a:buNone/>
        <a:defRPr sz="1400" kern="1200" baseline="0">
          <a:solidFill>
            <a:srgbClr val="58595B"/>
          </a:solidFill>
          <a:latin typeface="Titillium Lt" panose="000004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400" kern="1200" baseline="0">
          <a:solidFill>
            <a:srgbClr val="58595B"/>
          </a:solidFill>
          <a:latin typeface="Titillium Lt" panose="000004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400" kern="1200" baseline="0">
          <a:solidFill>
            <a:srgbClr val="58595B"/>
          </a:solidFill>
          <a:latin typeface="Titillium Lt" panose="000004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rgbClr val="58595B"/>
          </a:solidFill>
          <a:latin typeface="Titillium Lt" panose="00000400000000000000" pitchFamily="50" charset="0"/>
          <a:ea typeface="+mn-ea"/>
          <a:cs typeface="+mn-cs"/>
        </a:defRPr>
      </a:lvl4pPr>
      <a:lvl5pPr marL="2057400" indent="-228600" algn="l" defTabSz="914400" rtl="0" eaLnBrk="1" latinLnBrk="0" hangingPunct="1">
        <a:spcBef>
          <a:spcPct val="20000"/>
        </a:spcBef>
        <a:buFont typeface="Arial" pitchFamily="34" charset="0"/>
        <a:buChar char="»"/>
        <a:defRPr sz="1400" kern="1200" baseline="0">
          <a:solidFill>
            <a:srgbClr val="58595B"/>
          </a:solidFill>
          <a:latin typeface="Titillium Lt" panose="000004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98DDCF-4153-4541-AB11-39A104D47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9497" cy="5142857"/>
          </a:xfrm>
          <a:prstGeom prst="rect">
            <a:avLst/>
          </a:prstGeom>
        </p:spPr>
      </p:pic>
      <p:sp>
        <p:nvSpPr>
          <p:cNvPr id="10" name="Rectangle 9">
            <a:extLst>
              <a:ext uri="{FF2B5EF4-FFF2-40B4-BE49-F238E27FC236}">
                <a16:creationId xmlns:a16="http://schemas.microsoft.com/office/drawing/2014/main" id="{4340C940-906D-48B9-9E1D-DA318D9198E4}"/>
              </a:ext>
            </a:extLst>
          </p:cNvPr>
          <p:cNvSpPr/>
          <p:nvPr/>
        </p:nvSpPr>
        <p:spPr>
          <a:xfrm>
            <a:off x="-21755" y="267494"/>
            <a:ext cx="9165755" cy="952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1200656" y="2715766"/>
            <a:ext cx="6707188" cy="576263"/>
          </a:xfrm>
          <a:prstGeom prst="rect">
            <a:avLst/>
          </a:prstGeom>
        </p:spPr>
        <p:txBody>
          <a:bodyPr>
            <a:noAutofit/>
          </a:bodyPr>
          <a:lstStyle/>
          <a:p>
            <a:pPr algn="ctr">
              <a:lnSpc>
                <a:spcPct val="150000"/>
              </a:lnSpc>
              <a:spcBef>
                <a:spcPts val="1200"/>
              </a:spcBef>
            </a:pPr>
            <a:r>
              <a:rPr lang="en-GB" sz="4000" b="0" dirty="0">
                <a:solidFill>
                  <a:srgbClr val="A7A9AC"/>
                </a:solidFill>
              </a:rPr>
              <a:t>ASPECT RATIOS </a:t>
            </a:r>
            <a:br>
              <a:rPr lang="pl-PL" sz="4000" b="0" dirty="0">
                <a:solidFill>
                  <a:srgbClr val="A7A9AC"/>
                </a:solidFill>
              </a:rPr>
            </a:br>
            <a:r>
              <a:rPr lang="en-GB" sz="4000" b="0" dirty="0">
                <a:solidFill>
                  <a:srgbClr val="A7A9AC"/>
                </a:solidFill>
              </a:rPr>
              <a:t>IN PROJECTION SYSTEMS</a:t>
            </a:r>
          </a:p>
        </p:txBody>
      </p:sp>
      <p:sp>
        <p:nvSpPr>
          <p:cNvPr id="3" name="Subtitle 2"/>
          <p:cNvSpPr>
            <a:spLocks noGrp="1"/>
          </p:cNvSpPr>
          <p:nvPr>
            <p:ph type="subTitle" idx="4294967295"/>
          </p:nvPr>
        </p:nvSpPr>
        <p:spPr>
          <a:xfrm>
            <a:off x="2268250" y="4083918"/>
            <a:ext cx="4572000" cy="269875"/>
          </a:xfrm>
          <a:prstGeom prst="rect">
            <a:avLst/>
          </a:prstGeom>
        </p:spPr>
        <p:txBody>
          <a:bodyPr>
            <a:normAutofit fontScale="92500" lnSpcReduction="10000"/>
          </a:bodyPr>
          <a:lstStyle/>
          <a:p>
            <a:pPr marL="0" indent="0" algn="ctr">
              <a:buNone/>
            </a:pPr>
            <a:r>
              <a:rPr lang="en-GB" dirty="0">
                <a:solidFill>
                  <a:srgbClr val="00ACE6"/>
                </a:solidFill>
              </a:rPr>
              <a:t>Presented by Neil Davidson</a:t>
            </a:r>
          </a:p>
        </p:txBody>
      </p:sp>
      <p:pic>
        <p:nvPicPr>
          <p:cNvPr id="5" name="Picture 4">
            <a:extLst>
              <a:ext uri="{FF2B5EF4-FFF2-40B4-BE49-F238E27FC236}">
                <a16:creationId xmlns:a16="http://schemas.microsoft.com/office/drawing/2014/main" id="{2E539CD8-5F9C-48A2-9067-1B6450A76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228" y="319602"/>
            <a:ext cx="5241040" cy="847956"/>
          </a:xfrm>
          <a:prstGeom prst="rect">
            <a:avLst/>
          </a:prstGeom>
        </p:spPr>
      </p:pic>
    </p:spTree>
    <p:extLst>
      <p:ext uri="{BB962C8B-B14F-4D97-AF65-F5344CB8AC3E}">
        <p14:creationId xmlns:p14="http://schemas.microsoft.com/office/powerpoint/2010/main" val="4189348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0" y="0"/>
            <a:ext cx="9144000" cy="5143500"/>
          </a:xfrm>
          <a:prstGeom prst="rect">
            <a:avLst/>
          </a:prstGeom>
          <a:solidFill>
            <a:srgbClr val="00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9512" y="33703"/>
            <a:ext cx="2421983" cy="646331"/>
          </a:xfrm>
          <a:prstGeom prst="rect">
            <a:avLst/>
          </a:prstGeom>
          <a:noFill/>
        </p:spPr>
        <p:txBody>
          <a:bodyPr wrap="square" rtlCol="0">
            <a:spAutoFit/>
          </a:bodyPr>
          <a:lstStyle/>
          <a:p>
            <a:r>
              <a:rPr lang="en-GB" dirty="0">
                <a:solidFill>
                  <a:schemeClr val="bg1"/>
                </a:solidFill>
                <a:latin typeface="Titillium" panose="00000500000000000000" pitchFamily="50" charset="0"/>
              </a:rPr>
              <a:t>2.35 Content Frame</a:t>
            </a:r>
          </a:p>
          <a:p>
            <a:r>
              <a:rPr lang="en-GB" dirty="0">
                <a:solidFill>
                  <a:schemeClr val="bg1"/>
                </a:solidFill>
                <a:latin typeface="Titillium" panose="00000500000000000000" pitchFamily="50" charset="0"/>
              </a:rPr>
              <a:t>1920 x 817 pixels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662"/>
            <a:ext cx="9144000" cy="3859213"/>
          </a:xfrm>
          <a:prstGeom prst="rect">
            <a:avLst/>
          </a:prstGeom>
        </p:spPr>
      </p:pic>
    </p:spTree>
    <p:extLst>
      <p:ext uri="{BB962C8B-B14F-4D97-AF65-F5344CB8AC3E}">
        <p14:creationId xmlns:p14="http://schemas.microsoft.com/office/powerpoint/2010/main" val="115442397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059581"/>
            <a:ext cx="7283152" cy="3535041"/>
          </a:xfrm>
          <a:prstGeom prst="rect">
            <a:avLst/>
          </a:prstGeom>
        </p:spPr>
        <p:txBody>
          <a:bodyPr>
            <a:normAutofit/>
          </a:bodyPr>
          <a:lstStyle/>
          <a:p>
            <a:pPr marL="0" indent="0">
              <a:buNone/>
            </a:pPr>
            <a:r>
              <a:rPr lang="pl-PL" b="1" dirty="0">
                <a:latin typeface="Titillium" panose="00000500000000000000" pitchFamily="50" charset="0"/>
              </a:rPr>
              <a:t>A) </a:t>
            </a:r>
            <a:r>
              <a:rPr lang="en-GB" b="1" dirty="0">
                <a:latin typeface="Titillium" panose="00000500000000000000" pitchFamily="50" charset="0"/>
              </a:rPr>
              <a:t>Where the content frame does not match the storage frame </a:t>
            </a:r>
            <a:r>
              <a:rPr lang="en-GB" sz="1400" b="1" dirty="0">
                <a:latin typeface="Titillium" panose="00000500000000000000" pitchFamily="50" charset="0"/>
              </a:rPr>
              <a:t> </a:t>
            </a:r>
            <a:r>
              <a:rPr lang="pl-PL" dirty="0"/>
              <a:t>OR</a:t>
            </a:r>
            <a:endParaRPr lang="en-GB" dirty="0"/>
          </a:p>
          <a:p>
            <a:pPr marL="0" indent="0">
              <a:buNone/>
            </a:pPr>
            <a:r>
              <a:rPr lang="pl-PL" b="1" dirty="0">
                <a:latin typeface="Titillium" panose="00000500000000000000" pitchFamily="50" charset="0"/>
              </a:rPr>
              <a:t>B) </a:t>
            </a:r>
            <a:r>
              <a:rPr lang="en-GB" b="1" dirty="0">
                <a:latin typeface="Titillium" panose="00000500000000000000" pitchFamily="50" charset="0"/>
              </a:rPr>
              <a:t>Where the storage frame does match the native resolution of the projector</a:t>
            </a:r>
            <a:endParaRPr lang="pl-PL" b="1" dirty="0">
              <a:latin typeface="Titillium" panose="00000500000000000000" pitchFamily="50" charset="0"/>
            </a:endParaRP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Results in black bars being projected at the top or side of the image on screen</a:t>
            </a:r>
          </a:p>
          <a:p>
            <a:pPr marL="0" indent="0">
              <a:buNone/>
            </a:pPr>
            <a:r>
              <a:rPr lang="en-GB" sz="1400" dirty="0">
                <a:latin typeface="Titillium Lt" panose="00000400000000000000" pitchFamily="50" charset="0"/>
              </a:rPr>
              <a:t>We know that clients tend to hate black bars being projected!</a:t>
            </a: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One of the best things about projection is that we can manipulate the image much more</a:t>
            </a:r>
            <a:br>
              <a:rPr lang="pl-PL" sz="1400" dirty="0">
                <a:latin typeface="Titillium Lt" panose="00000400000000000000" pitchFamily="50" charset="0"/>
              </a:rPr>
            </a:br>
            <a:r>
              <a:rPr lang="en-GB" sz="1400" dirty="0">
                <a:latin typeface="Titillium Lt" panose="00000400000000000000" pitchFamily="50" charset="0"/>
              </a:rPr>
              <a:t>than can be achieved with a flat panel</a:t>
            </a:r>
            <a:endParaRPr lang="pl-PL" sz="1400" dirty="0">
              <a:latin typeface="Titillium Lt" panose="00000400000000000000" pitchFamily="50" charset="0"/>
            </a:endParaRP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We can alter the size or even shape of the projected image to match the content aspect ratio not the storage aspect ratio</a:t>
            </a:r>
            <a:endParaRPr lang="pl-PL" sz="1400" dirty="0">
              <a:latin typeface="Titillium Lt" panose="00000400000000000000" pitchFamily="50" charset="0"/>
            </a:endParaRP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We can adjust the size and shape of the projection screen to match the projected image</a:t>
            </a:r>
          </a:p>
        </p:txBody>
      </p:sp>
      <p:sp>
        <p:nvSpPr>
          <p:cNvPr id="5" name="Title 1">
            <a:extLst>
              <a:ext uri="{FF2B5EF4-FFF2-40B4-BE49-F238E27FC236}">
                <a16:creationId xmlns:a16="http://schemas.microsoft.com/office/drawing/2014/main" id="{8F9B4146-2A73-443B-8392-5FB9C4B66A85}"/>
              </a:ext>
            </a:extLst>
          </p:cNvPr>
          <p:cNvSpPr txBox="1">
            <a:spLocks/>
          </p:cNvSpPr>
          <p:nvPr/>
        </p:nvSpPr>
        <p:spPr>
          <a:xfrm>
            <a:off x="457200" y="123478"/>
            <a:ext cx="6707088" cy="57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0" kern="1200">
                <a:solidFill>
                  <a:srgbClr val="00ACE6"/>
                </a:solidFill>
                <a:latin typeface="Titillium Lt" panose="00000400000000000000" pitchFamily="50" charset="0"/>
                <a:ea typeface="+mj-ea"/>
                <a:cs typeface="+mj-cs"/>
              </a:defRPr>
            </a:lvl1pPr>
          </a:lstStyle>
          <a:p>
            <a:r>
              <a:rPr lang="en-GB" dirty="0"/>
              <a:t>PROJECTING THE CONTENT</a:t>
            </a:r>
          </a:p>
        </p:txBody>
      </p:sp>
    </p:spTree>
    <p:extLst>
      <p:ext uri="{BB962C8B-B14F-4D97-AF65-F5344CB8AC3E}">
        <p14:creationId xmlns:p14="http://schemas.microsoft.com/office/powerpoint/2010/main" val="411397516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1 – Anamorphic Lens</a:t>
            </a:r>
          </a:p>
        </p:txBody>
      </p:sp>
      <p:sp>
        <p:nvSpPr>
          <p:cNvPr id="3" name="Content Placeholder 2"/>
          <p:cNvSpPr>
            <a:spLocks noGrp="1"/>
          </p:cNvSpPr>
          <p:nvPr>
            <p:ph type="body" idx="1"/>
          </p:nvPr>
        </p:nvSpPr>
        <p:spPr>
          <a:prstGeom prst="rect">
            <a:avLst/>
          </a:prstGeom>
        </p:spPr>
        <p:txBody>
          <a:bodyPr>
            <a:normAutofit lnSpcReduction="10000"/>
          </a:bodyPr>
          <a:lstStyle/>
          <a:p>
            <a:pPr marL="0" indent="0">
              <a:buNone/>
            </a:pPr>
            <a:r>
              <a:rPr lang="en-GB" sz="1400" dirty="0">
                <a:latin typeface="Titillium Lt" panose="00000400000000000000" pitchFamily="50" charset="0"/>
              </a:rPr>
              <a:t>Come in two types</a:t>
            </a:r>
          </a:p>
          <a:p>
            <a:pPr marL="457200" lvl="1" indent="0">
              <a:buNone/>
            </a:pPr>
            <a:r>
              <a:rPr lang="en-GB" sz="1400" dirty="0">
                <a:solidFill>
                  <a:srgbClr val="00ACE6"/>
                </a:solidFill>
                <a:latin typeface="Titillium Lt" panose="00000400000000000000" pitchFamily="50" charset="0"/>
              </a:rPr>
              <a:t>Horizontal Expansion </a:t>
            </a:r>
            <a:r>
              <a:rPr lang="en-GB" sz="1400" dirty="0">
                <a:latin typeface="Titillium Lt" panose="00000400000000000000" pitchFamily="50" charset="0"/>
              </a:rPr>
              <a:t>– optically stretch image width by 33%</a:t>
            </a:r>
          </a:p>
          <a:p>
            <a:pPr marL="457200" lvl="1" indent="0">
              <a:buNone/>
            </a:pPr>
            <a:r>
              <a:rPr lang="en-GB" sz="1400" dirty="0">
                <a:solidFill>
                  <a:srgbClr val="00ACE6"/>
                </a:solidFill>
                <a:latin typeface="Titillium Lt" panose="00000400000000000000" pitchFamily="50" charset="0"/>
              </a:rPr>
              <a:t>Vertical Compression </a:t>
            </a:r>
            <a:r>
              <a:rPr lang="en-GB" sz="1400" dirty="0">
                <a:latin typeface="Titillium Lt" panose="00000400000000000000" pitchFamily="50" charset="0"/>
              </a:rPr>
              <a:t>– optically compress the image height by 25</a:t>
            </a:r>
            <a:endParaRPr lang="pl-PL" sz="1400" dirty="0">
              <a:latin typeface="Titillium Lt" panose="00000400000000000000" pitchFamily="50" charset="0"/>
            </a:endParaRPr>
          </a:p>
          <a:p>
            <a:pPr marL="457200" lvl="1" indent="0">
              <a:buNone/>
            </a:pPr>
            <a:endParaRPr lang="en-GB" sz="1400" dirty="0">
              <a:latin typeface="Titillium Lt" panose="00000400000000000000" pitchFamily="50" charset="0"/>
            </a:endParaRPr>
          </a:p>
          <a:p>
            <a:pPr marL="0" indent="0">
              <a:buNone/>
            </a:pPr>
            <a:r>
              <a:rPr lang="en-GB" b="1" dirty="0">
                <a:latin typeface="Titillium" panose="00000500000000000000" pitchFamily="50" charset="0"/>
              </a:rPr>
              <a:t>Disadvantages</a:t>
            </a:r>
          </a:p>
          <a:p>
            <a:pPr lvl="1"/>
            <a:r>
              <a:rPr lang="en-GB" sz="1400" dirty="0">
                <a:latin typeface="Titillium Lt" panose="00000400000000000000" pitchFamily="50" charset="0"/>
              </a:rPr>
              <a:t>Expensive</a:t>
            </a:r>
          </a:p>
          <a:p>
            <a:pPr lvl="1"/>
            <a:r>
              <a:rPr lang="en-GB" sz="1400" dirty="0">
                <a:latin typeface="Titillium Lt" panose="00000400000000000000" pitchFamily="50" charset="0"/>
              </a:rPr>
              <a:t>Difficult to install</a:t>
            </a:r>
          </a:p>
          <a:p>
            <a:pPr lvl="1"/>
            <a:r>
              <a:rPr lang="en-GB" sz="1400" dirty="0">
                <a:latin typeface="Titillium Lt" panose="00000400000000000000" pitchFamily="50" charset="0"/>
              </a:rPr>
              <a:t>Severely limit installation options</a:t>
            </a:r>
          </a:p>
          <a:p>
            <a:pPr lvl="1"/>
            <a:r>
              <a:rPr lang="en-GB" sz="1400" dirty="0">
                <a:latin typeface="Titillium Lt" panose="00000400000000000000" pitchFamily="50" charset="0"/>
              </a:rPr>
              <a:t>Introduce unavoidable image artefacts and limit sharpness</a:t>
            </a:r>
            <a:endParaRPr lang="pl-PL" sz="1400" dirty="0">
              <a:latin typeface="Titillium Lt" panose="00000400000000000000" pitchFamily="50" charset="0"/>
            </a:endParaRPr>
          </a:p>
          <a:p>
            <a:pPr marL="457200" lvl="1" indent="0">
              <a:buNone/>
            </a:pPr>
            <a:endParaRPr lang="en-GB" sz="1400" dirty="0">
              <a:latin typeface="Titillium Lt" panose="00000400000000000000" pitchFamily="50" charset="0"/>
            </a:endParaRPr>
          </a:p>
          <a:p>
            <a:pPr marL="0" indent="0">
              <a:buNone/>
            </a:pPr>
            <a:r>
              <a:rPr lang="en-GB" b="1" dirty="0">
                <a:solidFill>
                  <a:srgbClr val="00ACE6"/>
                </a:solidFill>
                <a:latin typeface="Titillium" panose="00000500000000000000" pitchFamily="50" charset="0"/>
              </a:rPr>
              <a:t>Advantages</a:t>
            </a:r>
          </a:p>
          <a:p>
            <a:pPr lvl="1"/>
            <a:r>
              <a:rPr lang="en-GB" sz="1400" dirty="0">
                <a:latin typeface="Titillium Lt" panose="00000400000000000000" pitchFamily="50" charset="0"/>
              </a:rPr>
              <a:t>More light output?</a:t>
            </a:r>
          </a:p>
          <a:p>
            <a:pPr lvl="1"/>
            <a:r>
              <a:rPr lang="en-GB" sz="1400" dirty="0">
                <a:latin typeface="Titillium Lt" panose="00000400000000000000" pitchFamily="50" charset="0"/>
              </a:rPr>
              <a:t>Use the whole chip in the projector?</a:t>
            </a:r>
          </a:p>
          <a:p>
            <a:pPr marL="0" indent="0">
              <a:buNone/>
            </a:pPr>
            <a:r>
              <a:rPr lang="en-GB" sz="1400" dirty="0">
                <a:latin typeface="Titillium Lt" panose="00000400000000000000" pitchFamily="50" charset="0"/>
              </a:rPr>
              <a:t>This is the technology of 10 years ago. There is no reason to specify anamorphic anymore</a:t>
            </a:r>
          </a:p>
        </p:txBody>
      </p:sp>
    </p:spTree>
    <p:extLst>
      <p:ext uri="{BB962C8B-B14F-4D97-AF65-F5344CB8AC3E}">
        <p14:creationId xmlns:p14="http://schemas.microsoft.com/office/powerpoint/2010/main" val="224700583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2 – Lens Memories</a:t>
            </a:r>
          </a:p>
        </p:txBody>
      </p:sp>
      <p:sp>
        <p:nvSpPr>
          <p:cNvPr id="7" name="Content Placeholder 2">
            <a:extLst>
              <a:ext uri="{FF2B5EF4-FFF2-40B4-BE49-F238E27FC236}">
                <a16:creationId xmlns:a16="http://schemas.microsoft.com/office/drawing/2014/main" id="{3D2F00F5-1607-48AE-B346-C821E6B6689F}"/>
              </a:ext>
            </a:extLst>
          </p:cNvPr>
          <p:cNvSpPr txBox="1">
            <a:spLocks/>
          </p:cNvSpPr>
          <p:nvPr/>
        </p:nvSpPr>
        <p:spPr>
          <a:xfrm>
            <a:off x="457200" y="1059582"/>
            <a:ext cx="7715200" cy="380523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4pPr>
            <a:lvl5pPr marL="1828800" indent="0" algn="l" defTabSz="914400" rtl="0" eaLnBrk="1" latinLnBrk="0" hangingPunct="1">
              <a:spcBef>
                <a:spcPct val="20000"/>
              </a:spcBef>
              <a:buFont typeface="Arial" pitchFamily="34" charset="0"/>
              <a:buNone/>
              <a:defRPr sz="1600" kern="1200" baseline="0">
                <a:solidFill>
                  <a:srgbClr val="58595B"/>
                </a:solidFill>
                <a:latin typeface="Titillium"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Titillium Lt" panose="00000400000000000000" pitchFamily="50" charset="0"/>
              </a:rPr>
              <a:t>Motorised Lens Memory functions are available from almost manufacturers</a:t>
            </a:r>
          </a:p>
          <a:p>
            <a:pPr marL="0" indent="0">
              <a:buNone/>
            </a:pPr>
            <a:r>
              <a:rPr lang="en-GB" sz="1400" dirty="0">
                <a:latin typeface="Titillium Lt" panose="00000400000000000000" pitchFamily="50" charset="0"/>
              </a:rPr>
              <a:t>A </a:t>
            </a:r>
            <a:r>
              <a:rPr lang="en-GB" sz="1400" dirty="0" err="1">
                <a:latin typeface="Titillium Lt" panose="00000400000000000000" pitchFamily="50" charset="0"/>
              </a:rPr>
              <a:t>preset</a:t>
            </a:r>
            <a:r>
              <a:rPr lang="en-GB" sz="1400" dirty="0">
                <a:latin typeface="Titillium Lt" panose="00000400000000000000" pitchFamily="50" charset="0"/>
              </a:rPr>
              <a:t> is stored for each memory and will typically contain</a:t>
            </a:r>
          </a:p>
          <a:p>
            <a:pPr lvl="1"/>
            <a:r>
              <a:rPr lang="en-GB" sz="1400" dirty="0">
                <a:latin typeface="Titillium Lt" panose="00000400000000000000" pitchFamily="50" charset="0"/>
              </a:rPr>
              <a:t>Zoom</a:t>
            </a:r>
          </a:p>
          <a:p>
            <a:pPr lvl="1"/>
            <a:r>
              <a:rPr lang="en-GB" sz="1400" dirty="0">
                <a:latin typeface="Titillium Lt" panose="00000400000000000000" pitchFamily="50" charset="0"/>
              </a:rPr>
              <a:t>Shift</a:t>
            </a:r>
          </a:p>
          <a:p>
            <a:pPr lvl="1"/>
            <a:r>
              <a:rPr lang="en-GB" sz="1400" dirty="0">
                <a:latin typeface="Titillium Lt" panose="00000400000000000000" pitchFamily="50" charset="0"/>
              </a:rPr>
              <a:t>Focus</a:t>
            </a:r>
          </a:p>
          <a:p>
            <a:pPr marL="0" indent="0">
              <a:buNone/>
            </a:pPr>
            <a:r>
              <a:rPr lang="en-GB" sz="1400" dirty="0">
                <a:latin typeface="Titillium Lt" panose="00000400000000000000" pitchFamily="50" charset="0"/>
              </a:rPr>
              <a:t>Supported aspects limited only by number of memory slots and zoom range of lens</a:t>
            </a:r>
            <a:endParaRPr lang="pl-PL" sz="1400" dirty="0">
              <a:latin typeface="Titillium Lt" panose="00000400000000000000" pitchFamily="50" charset="0"/>
            </a:endParaRPr>
          </a:p>
          <a:p>
            <a:pPr marL="0" indent="0">
              <a:buNone/>
            </a:pPr>
            <a:endParaRPr lang="en-GB" sz="1400" dirty="0">
              <a:latin typeface="Titillium Lt" panose="00000400000000000000" pitchFamily="50" charset="0"/>
            </a:endParaRPr>
          </a:p>
          <a:p>
            <a:pPr marL="0" indent="0">
              <a:buNone/>
            </a:pPr>
            <a:r>
              <a:rPr lang="en-GB" sz="1400" b="1" dirty="0"/>
              <a:t>Disadvantages</a:t>
            </a:r>
          </a:p>
          <a:p>
            <a:pPr lvl="1"/>
            <a:r>
              <a:rPr lang="en-GB" sz="1400" dirty="0">
                <a:latin typeface="Titillium Lt" panose="00000400000000000000" pitchFamily="50" charset="0"/>
              </a:rPr>
              <a:t>Black bars are still projected on to wall around the screen</a:t>
            </a:r>
          </a:p>
          <a:p>
            <a:pPr lvl="1"/>
            <a:r>
              <a:rPr lang="en-GB" sz="1400" dirty="0">
                <a:latin typeface="Titillium Lt" panose="00000400000000000000" pitchFamily="50" charset="0"/>
              </a:rPr>
              <a:t>On many projectors the change in zoom creates a large change in light output</a:t>
            </a:r>
            <a:endParaRPr lang="pl-PL" sz="1400" dirty="0">
              <a:latin typeface="Titillium Lt" panose="00000400000000000000" pitchFamily="50" charset="0"/>
            </a:endParaRPr>
          </a:p>
          <a:p>
            <a:pPr lvl="1"/>
            <a:endParaRPr lang="en-GB" sz="1400" dirty="0">
              <a:latin typeface="Titillium Lt" panose="00000400000000000000" pitchFamily="50" charset="0"/>
            </a:endParaRPr>
          </a:p>
          <a:p>
            <a:pPr marL="0" indent="0">
              <a:buNone/>
            </a:pPr>
            <a:r>
              <a:rPr lang="en-GB" sz="1400" b="1" dirty="0">
                <a:solidFill>
                  <a:srgbClr val="00ACE6"/>
                </a:solidFill>
              </a:rPr>
              <a:t>Advantages</a:t>
            </a:r>
          </a:p>
          <a:p>
            <a:pPr lvl="1"/>
            <a:r>
              <a:rPr lang="en-GB" sz="1400" dirty="0">
                <a:latin typeface="Titillium Lt" panose="00000400000000000000" pitchFamily="50" charset="0"/>
              </a:rPr>
              <a:t>Easy to install</a:t>
            </a:r>
          </a:p>
          <a:p>
            <a:pPr lvl="1"/>
            <a:r>
              <a:rPr lang="en-GB" sz="1400" dirty="0">
                <a:latin typeface="Titillium Lt" panose="00000400000000000000" pitchFamily="50" charset="0"/>
              </a:rPr>
              <a:t>Flexible configuration</a:t>
            </a:r>
          </a:p>
        </p:txBody>
      </p:sp>
    </p:spTree>
    <p:extLst>
      <p:ext uri="{BB962C8B-B14F-4D97-AF65-F5344CB8AC3E}">
        <p14:creationId xmlns:p14="http://schemas.microsoft.com/office/powerpoint/2010/main" val="309684296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3 – Native Cinemascope</a:t>
            </a:r>
          </a:p>
        </p:txBody>
      </p:sp>
      <p:sp>
        <p:nvSpPr>
          <p:cNvPr id="5" name="Content Placeholder 2">
            <a:extLst>
              <a:ext uri="{FF2B5EF4-FFF2-40B4-BE49-F238E27FC236}">
                <a16:creationId xmlns:a16="http://schemas.microsoft.com/office/drawing/2014/main" id="{64C27480-FF5D-467D-A40C-CDEE825BDDAA}"/>
              </a:ext>
            </a:extLst>
          </p:cNvPr>
          <p:cNvSpPr txBox="1">
            <a:spLocks/>
          </p:cNvSpPr>
          <p:nvPr/>
        </p:nvSpPr>
        <p:spPr>
          <a:xfrm>
            <a:off x="457200" y="1059582"/>
            <a:ext cx="7715200" cy="380523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4pPr>
            <a:lvl5pPr marL="1828800" indent="0" algn="l" defTabSz="914400" rtl="0" eaLnBrk="1" latinLnBrk="0" hangingPunct="1">
              <a:spcBef>
                <a:spcPct val="20000"/>
              </a:spcBef>
              <a:buFont typeface="Arial" pitchFamily="34" charset="0"/>
              <a:buNone/>
              <a:defRPr sz="1600" kern="1200" baseline="0">
                <a:solidFill>
                  <a:srgbClr val="58595B"/>
                </a:solidFill>
                <a:latin typeface="Titillium"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Titillium Lt" panose="00000400000000000000" pitchFamily="50" charset="0"/>
              </a:rPr>
              <a:t>Native Cinemascope projectors are available from Barco Residential</a:t>
            </a:r>
          </a:p>
          <a:p>
            <a:pPr marL="0" indent="0">
              <a:buNone/>
            </a:pPr>
            <a:r>
              <a:rPr lang="en-GB" sz="1400" dirty="0">
                <a:latin typeface="Titillium Lt" panose="00000400000000000000" pitchFamily="50" charset="0"/>
              </a:rPr>
              <a:t>These have a resolution of</a:t>
            </a:r>
          </a:p>
          <a:p>
            <a:pPr lvl="1"/>
            <a:r>
              <a:rPr lang="en-GB" sz="1400" dirty="0">
                <a:latin typeface="Titillium Lt" panose="00000400000000000000" pitchFamily="50" charset="0"/>
              </a:rPr>
              <a:t>2560 x 1080 (current models)</a:t>
            </a:r>
          </a:p>
          <a:p>
            <a:pPr lvl="1"/>
            <a:r>
              <a:rPr lang="en-GB" sz="1400" dirty="0">
                <a:latin typeface="Titillium Lt" panose="00000400000000000000" pitchFamily="50" charset="0"/>
              </a:rPr>
              <a:t>5120 x 2160 (coming models)</a:t>
            </a:r>
          </a:p>
          <a:p>
            <a:pPr marL="0" indent="0">
              <a:buNone/>
            </a:pPr>
            <a:r>
              <a:rPr lang="en-GB" sz="1400" dirty="0">
                <a:latin typeface="Titillium Lt" panose="00000400000000000000" pitchFamily="50" charset="0"/>
              </a:rPr>
              <a:t>Automated detection of correct aspect ratio and signalling for screen</a:t>
            </a:r>
            <a:endParaRPr lang="pl-PL" sz="1400" dirty="0">
              <a:latin typeface="Titillium Lt" panose="00000400000000000000" pitchFamily="50" charset="0"/>
            </a:endParaRPr>
          </a:p>
          <a:p>
            <a:pPr marL="0" indent="0">
              <a:buNone/>
            </a:pPr>
            <a:endParaRPr lang="en-GB" sz="1400" dirty="0">
              <a:latin typeface="Titillium Lt" panose="00000400000000000000" pitchFamily="50" charset="0"/>
            </a:endParaRPr>
          </a:p>
          <a:p>
            <a:pPr marL="0" indent="0">
              <a:buNone/>
            </a:pPr>
            <a:r>
              <a:rPr lang="en-GB" sz="1400" b="1" dirty="0"/>
              <a:t>Disadvantages</a:t>
            </a:r>
          </a:p>
          <a:p>
            <a:pPr lvl="1"/>
            <a:r>
              <a:rPr lang="en-GB" sz="1400" dirty="0">
                <a:latin typeface="Titillium Lt" panose="00000400000000000000" pitchFamily="50" charset="0"/>
              </a:rPr>
              <a:t>Limited to switch between 1.78 – 2.35 currently</a:t>
            </a:r>
          </a:p>
          <a:p>
            <a:pPr lvl="1"/>
            <a:r>
              <a:rPr lang="en-GB" sz="1400" dirty="0">
                <a:latin typeface="Titillium Lt" panose="00000400000000000000" pitchFamily="50" charset="0"/>
              </a:rPr>
              <a:t>Small price premium</a:t>
            </a:r>
            <a:endParaRPr lang="pl-PL" sz="1400" dirty="0">
              <a:latin typeface="Titillium Lt" panose="00000400000000000000" pitchFamily="50" charset="0"/>
            </a:endParaRPr>
          </a:p>
          <a:p>
            <a:pPr lvl="1"/>
            <a:endParaRPr lang="en-GB" sz="1400" dirty="0">
              <a:latin typeface="Titillium Lt" panose="00000400000000000000" pitchFamily="50" charset="0"/>
            </a:endParaRPr>
          </a:p>
          <a:p>
            <a:pPr marL="0" indent="0">
              <a:buNone/>
            </a:pPr>
            <a:r>
              <a:rPr lang="en-GB" sz="1400" b="1" dirty="0">
                <a:solidFill>
                  <a:srgbClr val="00ACE6"/>
                </a:solidFill>
              </a:rPr>
              <a:t>Advantages</a:t>
            </a:r>
          </a:p>
          <a:p>
            <a:pPr lvl="1"/>
            <a:r>
              <a:rPr lang="en-GB" sz="1400" dirty="0">
                <a:latin typeface="Titillium Lt" panose="00000400000000000000" pitchFamily="50" charset="0"/>
              </a:rPr>
              <a:t>Easy to install</a:t>
            </a:r>
          </a:p>
          <a:p>
            <a:pPr lvl="1"/>
            <a:r>
              <a:rPr lang="en-GB" sz="1400" dirty="0">
                <a:latin typeface="Titillium Lt" panose="00000400000000000000" pitchFamily="50" charset="0"/>
              </a:rPr>
              <a:t>Extremely flexible integration</a:t>
            </a:r>
          </a:p>
          <a:p>
            <a:pPr lvl="1"/>
            <a:r>
              <a:rPr lang="en-GB" sz="1400" dirty="0">
                <a:latin typeface="Titillium Lt" panose="00000400000000000000" pitchFamily="50" charset="0"/>
              </a:rPr>
              <a:t>No optical artefacts, change of brightness or loss of focus </a:t>
            </a:r>
          </a:p>
          <a:p>
            <a:pPr lvl="1"/>
            <a:endParaRPr lang="en-GB" dirty="0"/>
          </a:p>
        </p:txBody>
      </p:sp>
    </p:spTree>
    <p:extLst>
      <p:ext uri="{BB962C8B-B14F-4D97-AF65-F5344CB8AC3E}">
        <p14:creationId xmlns:p14="http://schemas.microsoft.com/office/powerpoint/2010/main" val="69734122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SCREEN MASKING</a:t>
            </a:r>
          </a:p>
        </p:txBody>
      </p:sp>
      <p:sp>
        <p:nvSpPr>
          <p:cNvPr id="5" name="Content Placeholder 2">
            <a:extLst>
              <a:ext uri="{FF2B5EF4-FFF2-40B4-BE49-F238E27FC236}">
                <a16:creationId xmlns:a16="http://schemas.microsoft.com/office/drawing/2014/main" id="{5A406847-2888-4909-89B3-9CE4938F1D62}"/>
              </a:ext>
            </a:extLst>
          </p:cNvPr>
          <p:cNvSpPr txBox="1">
            <a:spLocks/>
          </p:cNvSpPr>
          <p:nvPr/>
        </p:nvSpPr>
        <p:spPr>
          <a:xfrm>
            <a:off x="457200" y="1059582"/>
            <a:ext cx="7715200" cy="380523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4pPr>
            <a:lvl5pPr marL="1828800" indent="0" algn="l" defTabSz="914400" rtl="0" eaLnBrk="1" latinLnBrk="0" hangingPunct="1">
              <a:spcBef>
                <a:spcPct val="20000"/>
              </a:spcBef>
              <a:buFont typeface="Arial" pitchFamily="34" charset="0"/>
              <a:buNone/>
              <a:defRPr sz="1600" kern="1200" baseline="0">
                <a:solidFill>
                  <a:srgbClr val="58595B"/>
                </a:solidFill>
                <a:latin typeface="Titillium"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latin typeface="Titillium Lt" panose="00000400000000000000" pitchFamily="50" charset="0"/>
              </a:rPr>
              <a:t>Changing image size or shape to match the content aspect causes issues</a:t>
            </a:r>
          </a:p>
          <a:p>
            <a:pPr lvl="1"/>
            <a:r>
              <a:rPr lang="en-GB" sz="1400" dirty="0">
                <a:latin typeface="Titillium Lt" panose="00000400000000000000" pitchFamily="50" charset="0"/>
              </a:rPr>
              <a:t>How can you change the screen size?</a:t>
            </a:r>
          </a:p>
          <a:p>
            <a:pPr lvl="1"/>
            <a:r>
              <a:rPr lang="en-GB" sz="1400" dirty="0">
                <a:latin typeface="Titillium Lt" panose="00000400000000000000" pitchFamily="50" charset="0"/>
              </a:rPr>
              <a:t>How can you change the screen shape?</a:t>
            </a:r>
          </a:p>
          <a:p>
            <a:pPr lvl="1"/>
            <a:r>
              <a:rPr lang="en-GB" sz="1400" dirty="0">
                <a:latin typeface="Titillium Lt" panose="00000400000000000000" pitchFamily="50" charset="0"/>
              </a:rPr>
              <a:t>Do you need to worry about this if you have an image on the screen?</a:t>
            </a:r>
            <a:endParaRPr lang="pl-PL" sz="1400" dirty="0">
              <a:latin typeface="Titillium Lt" panose="00000400000000000000" pitchFamily="50" charset="0"/>
            </a:endParaRPr>
          </a:p>
          <a:p>
            <a:pPr lvl="1"/>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Changing the screen size and shape is possible – masking screens!</a:t>
            </a:r>
          </a:p>
          <a:p>
            <a:pPr marL="0" indent="0">
              <a:buNone/>
            </a:pPr>
            <a:endParaRPr lang="pl-PL" sz="1400" dirty="0">
              <a:latin typeface="Titillium Lt" panose="00000400000000000000" pitchFamily="50" charset="0"/>
            </a:endParaRPr>
          </a:p>
          <a:p>
            <a:pPr marL="0" indent="0">
              <a:buNone/>
            </a:pPr>
            <a:r>
              <a:rPr lang="en-GB" sz="1400" dirty="0">
                <a:latin typeface="Titillium Lt" panose="00000400000000000000" pitchFamily="50" charset="0"/>
              </a:rPr>
              <a:t>Proper screen masking has a number of benefits</a:t>
            </a:r>
          </a:p>
          <a:p>
            <a:pPr lvl="1"/>
            <a:r>
              <a:rPr lang="en-GB" sz="1400" dirty="0">
                <a:latin typeface="Titillium Lt" panose="00000400000000000000" pitchFamily="50" charset="0"/>
              </a:rPr>
              <a:t>Enhanced contrast</a:t>
            </a:r>
          </a:p>
          <a:p>
            <a:pPr lvl="1"/>
            <a:r>
              <a:rPr lang="en-GB" sz="1400" dirty="0">
                <a:latin typeface="Titillium Lt" panose="00000400000000000000" pitchFamily="50" charset="0"/>
              </a:rPr>
              <a:t>Enhanced colour</a:t>
            </a:r>
          </a:p>
          <a:p>
            <a:pPr lvl="1"/>
            <a:r>
              <a:rPr lang="en-GB" sz="1400" dirty="0">
                <a:latin typeface="Titillium Lt" panose="00000400000000000000" pitchFamily="50" charset="0"/>
              </a:rPr>
              <a:t>Looks really impressive!</a:t>
            </a:r>
          </a:p>
          <a:p>
            <a:pPr lvl="1"/>
            <a:endParaRPr lang="en-GB" dirty="0"/>
          </a:p>
        </p:txBody>
      </p:sp>
    </p:spTree>
    <p:extLst>
      <p:ext uri="{BB962C8B-B14F-4D97-AF65-F5344CB8AC3E}">
        <p14:creationId xmlns:p14="http://schemas.microsoft.com/office/powerpoint/2010/main" val="8362875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CIH CIW CIA</a:t>
            </a:r>
          </a:p>
        </p:txBody>
      </p:sp>
      <p:sp>
        <p:nvSpPr>
          <p:cNvPr id="3" name="Content Placeholder 2"/>
          <p:cNvSpPr>
            <a:spLocks noGrp="1"/>
          </p:cNvSpPr>
          <p:nvPr>
            <p:ph type="body" idx="1"/>
          </p:nvPr>
        </p:nvSpPr>
        <p:spPr>
          <a:prstGeom prst="rect">
            <a:avLst/>
          </a:prstGeom>
        </p:spPr>
        <p:txBody>
          <a:bodyPr>
            <a:normAutofit/>
          </a:bodyPr>
          <a:lstStyle/>
          <a:p>
            <a:pPr marL="0" indent="0">
              <a:buNone/>
            </a:pPr>
            <a:r>
              <a:rPr lang="en-GB" dirty="0">
                <a:solidFill>
                  <a:srgbClr val="00ACE6"/>
                </a:solidFill>
              </a:rPr>
              <a:t>CIH – Constant Image Height</a:t>
            </a:r>
          </a:p>
          <a:p>
            <a:pPr lvl="1"/>
            <a:r>
              <a:rPr lang="en-GB" dirty="0"/>
              <a:t>Image height remains the same for all aspects but width varies</a:t>
            </a:r>
          </a:p>
          <a:p>
            <a:pPr lvl="1"/>
            <a:r>
              <a:rPr lang="en-GB" dirty="0"/>
              <a:t>Requires side masking</a:t>
            </a:r>
            <a:endParaRPr lang="pl-PL" dirty="0"/>
          </a:p>
          <a:p>
            <a:pPr lvl="1"/>
            <a:endParaRPr lang="en-GB" dirty="0"/>
          </a:p>
          <a:p>
            <a:pPr marL="0" indent="0">
              <a:buNone/>
            </a:pPr>
            <a:r>
              <a:rPr lang="en-GB" dirty="0">
                <a:solidFill>
                  <a:srgbClr val="00ACE6"/>
                </a:solidFill>
              </a:rPr>
              <a:t>CIW – Constant Image Width</a:t>
            </a:r>
          </a:p>
          <a:p>
            <a:pPr lvl="1"/>
            <a:r>
              <a:rPr lang="en-GB" dirty="0"/>
              <a:t>Image width remains the same for all aspects but height varies</a:t>
            </a:r>
          </a:p>
          <a:p>
            <a:pPr lvl="1"/>
            <a:r>
              <a:rPr lang="en-GB" dirty="0"/>
              <a:t>Requires top and bottom </a:t>
            </a:r>
            <a:r>
              <a:rPr lang="en-GB" dirty="0" err="1"/>
              <a:t>maskin</a:t>
            </a:r>
            <a:r>
              <a:rPr lang="pl-PL" dirty="0"/>
              <a:t>g</a:t>
            </a:r>
          </a:p>
          <a:p>
            <a:pPr lvl="1"/>
            <a:endParaRPr lang="en-GB" dirty="0"/>
          </a:p>
          <a:p>
            <a:pPr marL="0" indent="0">
              <a:buNone/>
            </a:pPr>
            <a:r>
              <a:rPr lang="en-GB" dirty="0">
                <a:solidFill>
                  <a:srgbClr val="00ACE6"/>
                </a:solidFill>
              </a:rPr>
              <a:t>CIA – Constant Image Area</a:t>
            </a:r>
          </a:p>
          <a:p>
            <a:pPr lvl="1"/>
            <a:r>
              <a:rPr lang="en-GB" dirty="0"/>
              <a:t>Image area matches for Flat and ‘Scope aspect but width and height vary</a:t>
            </a:r>
          </a:p>
          <a:p>
            <a:pPr lvl="1"/>
            <a:r>
              <a:rPr lang="en-GB" dirty="0"/>
              <a:t>Requires 4 way masking</a:t>
            </a:r>
          </a:p>
        </p:txBody>
      </p:sp>
      <p:sp>
        <p:nvSpPr>
          <p:cNvPr id="4" name="Content Placeholder 2">
            <a:extLst>
              <a:ext uri="{FF2B5EF4-FFF2-40B4-BE49-F238E27FC236}">
                <a16:creationId xmlns:a16="http://schemas.microsoft.com/office/drawing/2014/main" id="{9E559F5F-8A15-43E7-B3F5-B01F56B7E3D8}"/>
              </a:ext>
            </a:extLst>
          </p:cNvPr>
          <p:cNvSpPr txBox="1">
            <a:spLocks/>
          </p:cNvSpPr>
          <p:nvPr/>
        </p:nvSpPr>
        <p:spPr>
          <a:xfrm>
            <a:off x="457200" y="1131888"/>
            <a:ext cx="7715200" cy="380523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4pPr>
            <a:lvl5pPr marL="1828800" indent="0" algn="l" defTabSz="914400" rtl="0" eaLnBrk="1" latinLnBrk="0" hangingPunct="1">
              <a:spcBef>
                <a:spcPct val="20000"/>
              </a:spcBef>
              <a:buFont typeface="Arial" pitchFamily="34" charset="0"/>
              <a:buNone/>
              <a:defRPr sz="1600" kern="1200" baseline="0">
                <a:solidFill>
                  <a:srgbClr val="58595B"/>
                </a:solidFill>
                <a:latin typeface="Titillium"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dirty="0"/>
          </a:p>
        </p:txBody>
      </p:sp>
    </p:spTree>
    <p:extLst>
      <p:ext uri="{BB962C8B-B14F-4D97-AF65-F5344CB8AC3E}">
        <p14:creationId xmlns:p14="http://schemas.microsoft.com/office/powerpoint/2010/main" val="270905874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5088"/>
          </a:xfrm>
          <a:prstGeom prst="rect">
            <a:avLst/>
          </a:prstGeom>
        </p:spPr>
      </p:pic>
      <p:sp>
        <p:nvSpPr>
          <p:cNvPr id="2" name="Title 1"/>
          <p:cNvSpPr>
            <a:spLocks noGrp="1"/>
          </p:cNvSpPr>
          <p:nvPr>
            <p:ph type="title" idx="4294967295"/>
          </p:nvPr>
        </p:nvSpPr>
        <p:spPr>
          <a:xfrm>
            <a:off x="0" y="-3175"/>
            <a:ext cx="4572000" cy="703263"/>
          </a:xfrm>
        </p:spPr>
        <p:txBody>
          <a:bodyPr/>
          <a:lstStyle/>
          <a:p>
            <a:r>
              <a:rPr lang="en-GB" dirty="0">
                <a:solidFill>
                  <a:schemeClr val="bg1"/>
                </a:solidFill>
              </a:rPr>
              <a:t>Side Masking Screen Open</a:t>
            </a:r>
          </a:p>
        </p:txBody>
      </p:sp>
      <p:grpSp>
        <p:nvGrpSpPr>
          <p:cNvPr id="8" name="Group 7">
            <a:extLst>
              <a:ext uri="{FF2B5EF4-FFF2-40B4-BE49-F238E27FC236}">
                <a16:creationId xmlns:a16="http://schemas.microsoft.com/office/drawing/2014/main" id="{3F5D4309-8756-4B8A-9E5A-C53E6710B9FD}"/>
              </a:ext>
            </a:extLst>
          </p:cNvPr>
          <p:cNvGrpSpPr/>
          <p:nvPr/>
        </p:nvGrpSpPr>
        <p:grpSpPr>
          <a:xfrm>
            <a:off x="0" y="4273194"/>
            <a:ext cx="1079527" cy="870306"/>
            <a:chOff x="-681" y="4273194"/>
            <a:chExt cx="1079527" cy="870306"/>
          </a:xfrm>
        </p:grpSpPr>
        <p:sp>
          <p:nvSpPr>
            <p:cNvPr id="7" name="Rectangle 6">
              <a:extLst>
                <a:ext uri="{FF2B5EF4-FFF2-40B4-BE49-F238E27FC236}">
                  <a16:creationId xmlns:a16="http://schemas.microsoft.com/office/drawing/2014/main" id="{141D12FD-A33D-4336-8AD2-EE3F6C36F6DC}"/>
                </a:ext>
              </a:extLst>
            </p:cNvPr>
            <p:cNvSpPr/>
            <p:nvPr/>
          </p:nvSpPr>
          <p:spPr>
            <a:xfrm>
              <a:off x="0" y="4273194"/>
              <a:ext cx="1078846" cy="870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B9295E-121C-4D87-9ECB-B23E6AD36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 y="4273195"/>
              <a:ext cx="1079527" cy="870305"/>
            </a:xfrm>
            <a:prstGeom prst="rect">
              <a:avLst/>
            </a:prstGeom>
          </p:spPr>
        </p:pic>
      </p:grpSp>
    </p:spTree>
    <p:extLst>
      <p:ext uri="{BB962C8B-B14F-4D97-AF65-F5344CB8AC3E}">
        <p14:creationId xmlns:p14="http://schemas.microsoft.com/office/powerpoint/2010/main" val="28990171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9180513" cy="5165726"/>
          </a:xfrm>
          <a:prstGeom prst="rect">
            <a:avLst/>
          </a:prstGeom>
        </p:spPr>
      </p:pic>
      <p:sp>
        <p:nvSpPr>
          <p:cNvPr id="2" name="Title 1"/>
          <p:cNvSpPr>
            <a:spLocks noGrp="1"/>
          </p:cNvSpPr>
          <p:nvPr>
            <p:ph type="title" idx="4294967295"/>
          </p:nvPr>
        </p:nvSpPr>
        <p:spPr>
          <a:xfrm>
            <a:off x="0" y="-3175"/>
            <a:ext cx="4572000" cy="703263"/>
          </a:xfrm>
        </p:spPr>
        <p:txBody>
          <a:bodyPr/>
          <a:lstStyle/>
          <a:p>
            <a:r>
              <a:rPr lang="en-GB" dirty="0">
                <a:solidFill>
                  <a:schemeClr val="bg1"/>
                </a:solidFill>
              </a:rPr>
              <a:t>Side Masking Screen Closed</a:t>
            </a:r>
          </a:p>
        </p:txBody>
      </p:sp>
      <p:grpSp>
        <p:nvGrpSpPr>
          <p:cNvPr id="6" name="Group 5">
            <a:extLst>
              <a:ext uri="{FF2B5EF4-FFF2-40B4-BE49-F238E27FC236}">
                <a16:creationId xmlns:a16="http://schemas.microsoft.com/office/drawing/2014/main" id="{58575C9F-3BEF-44EB-AC0D-66EF15351349}"/>
              </a:ext>
            </a:extLst>
          </p:cNvPr>
          <p:cNvGrpSpPr/>
          <p:nvPr/>
        </p:nvGrpSpPr>
        <p:grpSpPr>
          <a:xfrm>
            <a:off x="0" y="4295420"/>
            <a:ext cx="1079527" cy="870306"/>
            <a:chOff x="-681" y="4273194"/>
            <a:chExt cx="1079527" cy="870306"/>
          </a:xfrm>
        </p:grpSpPr>
        <p:sp>
          <p:nvSpPr>
            <p:cNvPr id="7" name="Rectangle 6">
              <a:extLst>
                <a:ext uri="{FF2B5EF4-FFF2-40B4-BE49-F238E27FC236}">
                  <a16:creationId xmlns:a16="http://schemas.microsoft.com/office/drawing/2014/main" id="{4F4D377C-78C9-457D-9591-6E3C020F8975}"/>
                </a:ext>
              </a:extLst>
            </p:cNvPr>
            <p:cNvSpPr/>
            <p:nvPr/>
          </p:nvSpPr>
          <p:spPr>
            <a:xfrm>
              <a:off x="0" y="4273194"/>
              <a:ext cx="1078846" cy="870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2EA72C7-301A-4BB9-A3C0-FD172E4E7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 y="4273195"/>
              <a:ext cx="1079527" cy="870305"/>
            </a:xfrm>
            <a:prstGeom prst="rect">
              <a:avLst/>
            </a:prstGeom>
          </p:spPr>
        </p:pic>
      </p:grpSp>
    </p:spTree>
    <p:extLst>
      <p:ext uri="{BB962C8B-B14F-4D97-AF65-F5344CB8AC3E}">
        <p14:creationId xmlns:p14="http://schemas.microsoft.com/office/powerpoint/2010/main" val="31474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Title 1"/>
          <p:cNvSpPr>
            <a:spLocks noGrp="1"/>
          </p:cNvSpPr>
          <p:nvPr>
            <p:ph type="title" idx="4294967295"/>
          </p:nvPr>
        </p:nvSpPr>
        <p:spPr>
          <a:xfrm>
            <a:off x="0" y="-3175"/>
            <a:ext cx="4572000" cy="703263"/>
          </a:xfrm>
        </p:spPr>
        <p:txBody>
          <a:bodyPr/>
          <a:lstStyle/>
          <a:p>
            <a:r>
              <a:rPr lang="en-GB" dirty="0">
                <a:solidFill>
                  <a:schemeClr val="bg1"/>
                </a:solidFill>
              </a:rPr>
              <a:t>Art Mask</a:t>
            </a:r>
          </a:p>
        </p:txBody>
      </p:sp>
      <p:grpSp>
        <p:nvGrpSpPr>
          <p:cNvPr id="6" name="Group 5">
            <a:extLst>
              <a:ext uri="{FF2B5EF4-FFF2-40B4-BE49-F238E27FC236}">
                <a16:creationId xmlns:a16="http://schemas.microsoft.com/office/drawing/2014/main" id="{DBA26A72-9655-4B82-87AD-1B202FE56322}"/>
              </a:ext>
            </a:extLst>
          </p:cNvPr>
          <p:cNvGrpSpPr/>
          <p:nvPr/>
        </p:nvGrpSpPr>
        <p:grpSpPr>
          <a:xfrm>
            <a:off x="-681" y="4273194"/>
            <a:ext cx="1079527" cy="870306"/>
            <a:chOff x="-681" y="4273194"/>
            <a:chExt cx="1079527" cy="870306"/>
          </a:xfrm>
        </p:grpSpPr>
        <p:sp>
          <p:nvSpPr>
            <p:cNvPr id="7" name="Rectangle 6">
              <a:extLst>
                <a:ext uri="{FF2B5EF4-FFF2-40B4-BE49-F238E27FC236}">
                  <a16:creationId xmlns:a16="http://schemas.microsoft.com/office/drawing/2014/main" id="{A495AE1D-7DC0-485E-B4D7-B7260BEEF8E4}"/>
                </a:ext>
              </a:extLst>
            </p:cNvPr>
            <p:cNvSpPr/>
            <p:nvPr/>
          </p:nvSpPr>
          <p:spPr>
            <a:xfrm>
              <a:off x="0" y="4273194"/>
              <a:ext cx="1078846" cy="870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F3628E-49F8-4452-8698-613DEB755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 y="4273195"/>
              <a:ext cx="1079527" cy="870305"/>
            </a:xfrm>
            <a:prstGeom prst="rect">
              <a:avLst/>
            </a:prstGeom>
          </p:spPr>
        </p:pic>
      </p:grpSp>
    </p:spTree>
    <p:extLst>
      <p:ext uri="{BB962C8B-B14F-4D97-AF65-F5344CB8AC3E}">
        <p14:creationId xmlns:p14="http://schemas.microsoft.com/office/powerpoint/2010/main" val="17693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A3B4F2-5897-48BE-8C32-10AACF3AB698}"/>
              </a:ext>
            </a:extLst>
          </p:cNvPr>
          <p:cNvSpPr txBox="1">
            <a:spLocks/>
          </p:cNvSpPr>
          <p:nvPr/>
        </p:nvSpPr>
        <p:spPr>
          <a:xfrm>
            <a:off x="457200" y="195486"/>
            <a:ext cx="6707088" cy="57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0" kern="1200">
                <a:solidFill>
                  <a:srgbClr val="00ACE6"/>
                </a:solidFill>
                <a:latin typeface="Titillium Lt" panose="00000400000000000000" pitchFamily="50" charset="0"/>
                <a:ea typeface="+mj-ea"/>
                <a:cs typeface="+mj-cs"/>
              </a:defRPr>
            </a:lvl1pPr>
          </a:lstStyle>
          <a:p>
            <a:r>
              <a:rPr lang="en-GB" dirty="0"/>
              <a:t>INTRODUCTIONS</a:t>
            </a:r>
          </a:p>
        </p:txBody>
      </p:sp>
      <p:sp>
        <p:nvSpPr>
          <p:cNvPr id="13" name="Title 12">
            <a:extLst>
              <a:ext uri="{FF2B5EF4-FFF2-40B4-BE49-F238E27FC236}">
                <a16:creationId xmlns:a16="http://schemas.microsoft.com/office/drawing/2014/main" id="{A091D085-D662-4168-9D7F-57D5CCDA7977}"/>
              </a:ext>
            </a:extLst>
          </p:cNvPr>
          <p:cNvSpPr>
            <a:spLocks noGrp="1"/>
          </p:cNvSpPr>
          <p:nvPr>
            <p:ph type="title"/>
          </p:nvPr>
        </p:nvSpPr>
        <p:spPr/>
        <p:txBody>
          <a:bodyPr/>
          <a:lstStyle/>
          <a:p>
            <a:r>
              <a:rPr lang="pl-PL" dirty="0"/>
              <a:t> </a:t>
            </a:r>
            <a:endParaRPr lang="en-US" dirty="0"/>
          </a:p>
        </p:txBody>
      </p:sp>
      <p:sp>
        <p:nvSpPr>
          <p:cNvPr id="3" name="Content Placeholder 2"/>
          <p:cNvSpPr>
            <a:spLocks noGrp="1"/>
          </p:cNvSpPr>
          <p:nvPr>
            <p:ph idx="1"/>
          </p:nvPr>
        </p:nvSpPr>
        <p:spPr>
          <a:xfrm>
            <a:off x="457200" y="915565"/>
            <a:ext cx="7787208" cy="3679057"/>
          </a:xfrm>
          <a:prstGeom prst="rect">
            <a:avLst/>
          </a:prstGeom>
        </p:spPr>
        <p:txBody>
          <a:bodyPr>
            <a:noAutofit/>
          </a:bodyPr>
          <a:lstStyle/>
          <a:p>
            <a:pPr marL="0" indent="0">
              <a:buNone/>
            </a:pPr>
            <a:r>
              <a:rPr lang="en-GB" sz="1400" dirty="0">
                <a:latin typeface="Titillium Lt" panose="00000400000000000000" pitchFamily="50" charset="0"/>
              </a:rPr>
              <a:t>Display Technologies Ltd was founded in 2016 by business partners Neil Davidson and Simon Ridley.</a:t>
            </a: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The company specialises in the development of projector screens and innovative accessories for projector systems.</a:t>
            </a: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Our incredible focus on the combination of technical performance and design for install ensure that Display Technologies creates solutions that meet the needs of both the client and the installer.</a:t>
            </a: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Display Technologies never accept second best and in our short history have already made several advances in projection screen design – particularly the incredible Dynamic series masking screens featuring </a:t>
            </a:r>
            <a:r>
              <a:rPr lang="en-GB" sz="1400" i="1" dirty="0">
                <a:solidFill>
                  <a:srgbClr val="00ACE6"/>
                </a:solidFill>
                <a:latin typeface="Titillium Lt" panose="00000400000000000000" pitchFamily="50" charset="0"/>
              </a:rPr>
              <a:t>Mask Position Logic</a:t>
            </a:r>
            <a:r>
              <a:rPr lang="en-GB" sz="1400" dirty="0">
                <a:latin typeface="Titillium Lt" panose="00000400000000000000" pitchFamily="50" charset="0"/>
              </a:rPr>
              <a:t>, the only masking screens that are driven by aspect ratio not </a:t>
            </a:r>
            <a:r>
              <a:rPr lang="en-GB" sz="1400" dirty="0" err="1">
                <a:latin typeface="Titillium Lt" panose="00000400000000000000" pitchFamily="50" charset="0"/>
              </a:rPr>
              <a:t>presets</a:t>
            </a:r>
            <a:r>
              <a:rPr lang="en-GB" sz="1400" dirty="0">
                <a:latin typeface="Titillium Lt" panose="00000400000000000000" pitchFamily="50" charset="0"/>
              </a:rPr>
              <a:t>.</a:t>
            </a:r>
          </a:p>
        </p:txBody>
      </p:sp>
    </p:spTree>
    <p:extLst>
      <p:ext uri="{BB962C8B-B14F-4D97-AF65-F5344CB8AC3E}">
        <p14:creationId xmlns:p14="http://schemas.microsoft.com/office/powerpoint/2010/main" val="316015303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69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GB" dirty="0"/>
              <a:t>ASPECT RATIOS</a:t>
            </a:r>
          </a:p>
        </p:txBody>
      </p:sp>
      <p:sp>
        <p:nvSpPr>
          <p:cNvPr id="3" name="Content Placeholder 2"/>
          <p:cNvSpPr>
            <a:spLocks noGrp="1"/>
          </p:cNvSpPr>
          <p:nvPr>
            <p:ph idx="1"/>
          </p:nvPr>
        </p:nvSpPr>
        <p:spPr>
          <a:prstGeom prst="rect">
            <a:avLst/>
          </a:prstGeom>
        </p:spPr>
        <p:txBody>
          <a:bodyPr>
            <a:noAutofit/>
          </a:bodyPr>
          <a:lstStyle/>
          <a:p>
            <a:pPr marL="0" indent="0">
              <a:buNone/>
            </a:pPr>
            <a:r>
              <a:rPr lang="en-GB" b="1" dirty="0"/>
              <a:t>Aspect Ratio describes the ratio of image width to image height</a:t>
            </a:r>
          </a:p>
          <a:p>
            <a:pPr marL="457200" lvl="1" indent="0">
              <a:buNone/>
            </a:pPr>
            <a:r>
              <a:rPr lang="en-GB" sz="1400" dirty="0">
                <a:solidFill>
                  <a:srgbClr val="00ACE6"/>
                </a:solidFill>
                <a:latin typeface="Titillium Lt" panose="00000400000000000000" pitchFamily="50" charset="0"/>
              </a:rPr>
              <a:t>For example</a:t>
            </a:r>
            <a:r>
              <a:rPr lang="pl-PL" sz="1400" dirty="0">
                <a:solidFill>
                  <a:srgbClr val="00ACE6"/>
                </a:solidFill>
                <a:latin typeface="Titillium Lt" panose="00000400000000000000" pitchFamily="50" charset="0"/>
              </a:rPr>
              <a:t>: </a:t>
            </a:r>
            <a:r>
              <a:rPr lang="en-GB" sz="1400" dirty="0">
                <a:latin typeface="Titillium Lt" panose="00000400000000000000" pitchFamily="50" charset="0"/>
              </a:rPr>
              <a:t>1.33:1 would indicate that the image width was 1.33x the image height</a:t>
            </a:r>
            <a:endParaRPr lang="pl-PL" sz="1400" dirty="0">
              <a:latin typeface="Titillium Lt" panose="00000400000000000000" pitchFamily="50" charset="0"/>
            </a:endParaRPr>
          </a:p>
          <a:p>
            <a:pPr marL="457200" lvl="1"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It is always easiest to compare aspect ratios when the height value is 1</a:t>
            </a:r>
          </a:p>
          <a:p>
            <a:pPr marL="457200" lvl="1" indent="0">
              <a:buNone/>
            </a:pPr>
            <a:r>
              <a:rPr lang="en-GB" sz="1400" dirty="0">
                <a:solidFill>
                  <a:srgbClr val="00ACE6"/>
                </a:solidFill>
                <a:latin typeface="Titillium Lt" panose="00000400000000000000" pitchFamily="50" charset="0"/>
              </a:rPr>
              <a:t>For example</a:t>
            </a:r>
            <a:r>
              <a:rPr lang="pl-PL" sz="1400" dirty="0">
                <a:solidFill>
                  <a:srgbClr val="00ACE6"/>
                </a:solidFill>
                <a:latin typeface="Titillium Lt" panose="00000400000000000000" pitchFamily="50" charset="0"/>
              </a:rPr>
              <a:t>: </a:t>
            </a:r>
            <a:r>
              <a:rPr lang="en-GB" sz="1400" dirty="0">
                <a:latin typeface="Titillium Lt" panose="00000400000000000000" pitchFamily="50" charset="0"/>
              </a:rPr>
              <a:t>16:9 is the same as 1.7778:1 ~ 1.78:1</a:t>
            </a:r>
            <a:endParaRPr lang="pl-PL" sz="1400" dirty="0">
              <a:latin typeface="Titillium Lt" panose="00000400000000000000" pitchFamily="50" charset="0"/>
            </a:endParaRPr>
          </a:p>
          <a:p>
            <a:pPr marL="457200" lvl="1"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We get content delivered in a really wide range of aspect ratios</a:t>
            </a:r>
          </a:p>
          <a:p>
            <a:pPr lvl="1"/>
            <a:r>
              <a:rPr lang="en-GB" sz="1400" dirty="0">
                <a:latin typeface="Titillium Lt" panose="00000400000000000000" pitchFamily="50" charset="0"/>
              </a:rPr>
              <a:t>1.33</a:t>
            </a:r>
          </a:p>
          <a:p>
            <a:pPr lvl="1"/>
            <a:r>
              <a:rPr lang="en-GB" sz="1400" dirty="0">
                <a:latin typeface="Titillium Lt" panose="00000400000000000000" pitchFamily="50" charset="0"/>
              </a:rPr>
              <a:t>1.78</a:t>
            </a:r>
          </a:p>
          <a:p>
            <a:pPr lvl="1"/>
            <a:r>
              <a:rPr lang="en-GB" sz="1400" dirty="0">
                <a:latin typeface="Titillium Lt" panose="00000400000000000000" pitchFamily="50" charset="0"/>
              </a:rPr>
              <a:t>2.35</a:t>
            </a:r>
          </a:p>
          <a:p>
            <a:pPr lvl="1"/>
            <a:r>
              <a:rPr lang="en-GB" sz="1400" dirty="0">
                <a:latin typeface="Titillium Lt" panose="00000400000000000000" pitchFamily="50" charset="0"/>
              </a:rPr>
              <a:t>2.76</a:t>
            </a:r>
            <a:endParaRPr lang="pl-PL" sz="1400" dirty="0">
              <a:latin typeface="Titillium Lt" panose="00000400000000000000" pitchFamily="50" charset="0"/>
            </a:endParaRPr>
          </a:p>
          <a:p>
            <a:pPr marL="0" indent="0">
              <a:buNone/>
            </a:pPr>
            <a:r>
              <a:rPr lang="en-GB" sz="1400" dirty="0">
                <a:latin typeface="Titillium Lt" panose="00000400000000000000" pitchFamily="50" charset="0"/>
              </a:rPr>
              <a:t>We have so many aspect ratios due to a combination of artistic, technical and commercial factors</a:t>
            </a:r>
            <a:br>
              <a:rPr lang="pl-PL" sz="1400" dirty="0">
                <a:latin typeface="Titillium Lt" panose="00000400000000000000" pitchFamily="50" charset="0"/>
              </a:rPr>
            </a:br>
            <a:r>
              <a:rPr lang="en-GB" sz="1400" dirty="0">
                <a:latin typeface="Titillium Lt" panose="00000400000000000000" pitchFamily="50" charset="0"/>
              </a:rPr>
              <a:t>that have been relevant over the 120 years that we have had motion pictures</a:t>
            </a:r>
            <a:endParaRPr lang="pl-PL" sz="1400" dirty="0">
              <a:latin typeface="Titillium Lt" panose="00000400000000000000" pitchFamily="50" charset="0"/>
            </a:endParaRPr>
          </a:p>
          <a:p>
            <a:pPr marL="0" indent="0">
              <a:buNone/>
            </a:pPr>
            <a:endParaRPr lang="pl-PL" sz="1400" dirty="0">
              <a:latin typeface="Titillium Lt" panose="00000400000000000000" pitchFamily="50" charset="0"/>
            </a:endParaRPr>
          </a:p>
          <a:p>
            <a:pPr marL="0" indent="0" algn="r">
              <a:buNone/>
            </a:pPr>
            <a:r>
              <a:rPr lang="en-GB" sz="1400" i="1" dirty="0">
                <a:latin typeface="Titillium Lt" panose="00000400000000000000" pitchFamily="50" charset="0"/>
              </a:rPr>
              <a:t>Lets quickly look at some aspect ratios</a:t>
            </a:r>
            <a:r>
              <a:rPr lang="pl-PL" sz="1400" i="1" dirty="0">
                <a:latin typeface="Titillium Lt" panose="00000400000000000000" pitchFamily="50" charset="0"/>
              </a:rPr>
              <a:t>…</a:t>
            </a:r>
            <a:endParaRPr lang="en-GB" sz="1400" i="1" dirty="0">
              <a:latin typeface="Titillium Lt" panose="00000400000000000000" pitchFamily="50" charset="0"/>
            </a:endParaRPr>
          </a:p>
          <a:p>
            <a:pPr lvl="1"/>
            <a:endParaRPr lang="en-GB" sz="1400" dirty="0"/>
          </a:p>
        </p:txBody>
      </p:sp>
    </p:spTree>
    <p:extLst>
      <p:ext uri="{BB962C8B-B14F-4D97-AF65-F5344CB8AC3E}">
        <p14:creationId xmlns:p14="http://schemas.microsoft.com/office/powerpoint/2010/main" val="9513354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ASPECT RATIOS</a:t>
            </a:r>
          </a:p>
        </p:txBody>
      </p:sp>
      <p:sp>
        <p:nvSpPr>
          <p:cNvPr id="5" name="Content Placeholder 4">
            <a:extLst>
              <a:ext uri="{FF2B5EF4-FFF2-40B4-BE49-F238E27FC236}">
                <a16:creationId xmlns:a16="http://schemas.microsoft.com/office/drawing/2014/main" id="{FDE1AE90-C9FB-4568-AF06-7E21C755915C}"/>
              </a:ext>
            </a:extLst>
          </p:cNvPr>
          <p:cNvSpPr>
            <a:spLocks noGrp="1"/>
          </p:cNvSpPr>
          <p:nvPr>
            <p:ph idx="1"/>
          </p:nvPr>
        </p:nvSpPr>
        <p:spPr/>
        <p:txBody>
          <a:bodyPr/>
          <a:lstStyle/>
          <a:p>
            <a:endParaRPr lang="en-US"/>
          </a:p>
        </p:txBody>
      </p:sp>
      <p:sp>
        <p:nvSpPr>
          <p:cNvPr id="4" name="Rectangle 3"/>
          <p:cNvSpPr/>
          <p:nvPr/>
        </p:nvSpPr>
        <p:spPr>
          <a:xfrm>
            <a:off x="521816" y="1779862"/>
            <a:ext cx="2563200" cy="1440000"/>
          </a:xfrm>
          <a:prstGeom prst="rect">
            <a:avLst/>
          </a:prstGeom>
          <a:solidFill>
            <a:srgbClr val="BBBDBF"/>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2000" b="1" dirty="0">
                <a:solidFill>
                  <a:srgbClr val="58595B"/>
                </a:solidFill>
                <a:latin typeface="Titillium" panose="00000500000000000000" pitchFamily="50" charset="0"/>
              </a:rPr>
              <a:t>1.78</a:t>
            </a:r>
          </a:p>
        </p:txBody>
      </p:sp>
      <p:sp>
        <p:nvSpPr>
          <p:cNvPr id="6" name="Rectangle 5"/>
          <p:cNvSpPr/>
          <p:nvPr/>
        </p:nvSpPr>
        <p:spPr>
          <a:xfrm>
            <a:off x="6282456" y="1779862"/>
            <a:ext cx="2394000" cy="1800000"/>
          </a:xfrm>
          <a:prstGeom prst="rect">
            <a:avLst/>
          </a:prstGeom>
          <a:solidFill>
            <a:srgbClr val="BBBDBF"/>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2000" b="1" dirty="0">
                <a:solidFill>
                  <a:srgbClr val="58595B"/>
                </a:solidFill>
                <a:latin typeface="Titillium" panose="00000500000000000000" pitchFamily="50" charset="0"/>
              </a:rPr>
              <a:t>1.33</a:t>
            </a:r>
          </a:p>
        </p:txBody>
      </p:sp>
      <p:sp>
        <p:nvSpPr>
          <p:cNvPr id="7" name="Rectangle 6"/>
          <p:cNvSpPr/>
          <p:nvPr/>
        </p:nvSpPr>
        <p:spPr>
          <a:xfrm>
            <a:off x="3285136" y="1779862"/>
            <a:ext cx="2797200" cy="1080000"/>
          </a:xfrm>
          <a:prstGeom prst="rect">
            <a:avLst/>
          </a:prstGeom>
          <a:solidFill>
            <a:srgbClr val="BBBDBF"/>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2000" b="1" dirty="0">
                <a:solidFill>
                  <a:srgbClr val="58595B"/>
                </a:solidFill>
                <a:latin typeface="Titillium" panose="00000500000000000000" pitchFamily="50" charset="0"/>
              </a:rPr>
              <a:t>2.59</a:t>
            </a:r>
          </a:p>
        </p:txBody>
      </p:sp>
    </p:spTree>
    <p:extLst>
      <p:ext uri="{BB962C8B-B14F-4D97-AF65-F5344CB8AC3E}">
        <p14:creationId xmlns:p14="http://schemas.microsoft.com/office/powerpoint/2010/main" val="318209395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THIS MATTER</a:t>
            </a:r>
          </a:p>
        </p:txBody>
      </p:sp>
      <p:sp>
        <p:nvSpPr>
          <p:cNvPr id="3" name="Content Placeholder 2"/>
          <p:cNvSpPr>
            <a:spLocks noGrp="1"/>
          </p:cNvSpPr>
          <p:nvPr>
            <p:ph idx="1"/>
          </p:nvPr>
        </p:nvSpPr>
        <p:spPr>
          <a:xfrm>
            <a:off x="457200" y="915565"/>
            <a:ext cx="7211144" cy="3679057"/>
          </a:xfrm>
          <a:prstGeom prst="rect">
            <a:avLst/>
          </a:prstGeom>
        </p:spPr>
        <p:txBody>
          <a:bodyPr>
            <a:normAutofit/>
          </a:bodyPr>
          <a:lstStyle/>
          <a:p>
            <a:pPr marL="0" indent="0">
              <a:buNone/>
            </a:pPr>
            <a:r>
              <a:rPr lang="en-GB" sz="1400" dirty="0">
                <a:latin typeface="Titillium Lt" panose="00000400000000000000" pitchFamily="50" charset="0"/>
              </a:rPr>
              <a:t>As you could see, an aspect ratio simply defines the relationship between the width and height of a given image.</a:t>
            </a:r>
            <a:endParaRPr lang="pl-PL" sz="1400" dirty="0">
              <a:latin typeface="Titillium Lt" panose="00000400000000000000" pitchFamily="50" charset="0"/>
            </a:endParaRPr>
          </a:p>
          <a:p>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Over the years dedicated projection systems to easily project these different aspects perfectly.</a:t>
            </a:r>
            <a:endParaRPr lang="pl-PL" sz="1400" dirty="0">
              <a:latin typeface="Titillium Lt" panose="00000400000000000000" pitchFamily="50" charset="0"/>
            </a:endParaRPr>
          </a:p>
          <a:p>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Over the years however some important technology changes have occurred</a:t>
            </a:r>
          </a:p>
          <a:p>
            <a:pPr lvl="1"/>
            <a:r>
              <a:rPr lang="en-GB" sz="1400" dirty="0">
                <a:latin typeface="Titillium Lt" panose="00000400000000000000" pitchFamily="50" charset="0"/>
              </a:rPr>
              <a:t>Projection systems have become standardised in their native aspect ratio</a:t>
            </a:r>
          </a:p>
          <a:p>
            <a:pPr lvl="1"/>
            <a:r>
              <a:rPr lang="en-GB" sz="1400" dirty="0">
                <a:latin typeface="Titillium Lt" panose="00000400000000000000" pitchFamily="50" charset="0"/>
              </a:rPr>
              <a:t>We have moved from film to digital as the default playback medium</a:t>
            </a:r>
            <a:endParaRPr lang="pl-PL" sz="1400" dirty="0">
              <a:latin typeface="Titillium Lt" panose="00000400000000000000" pitchFamily="50" charset="0"/>
            </a:endParaRPr>
          </a:p>
          <a:p>
            <a:pPr lvl="1"/>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This is important as we now need to find ways to optimally store digital content in various aspect ratios and we also need to adapt this for the native aspect of the projector</a:t>
            </a:r>
          </a:p>
        </p:txBody>
      </p:sp>
    </p:spTree>
    <p:extLst>
      <p:ext uri="{BB962C8B-B14F-4D97-AF65-F5344CB8AC3E}">
        <p14:creationId xmlns:p14="http://schemas.microsoft.com/office/powerpoint/2010/main" val="252766175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STORAGE FRAME</a:t>
            </a:r>
          </a:p>
        </p:txBody>
      </p:sp>
      <p:sp>
        <p:nvSpPr>
          <p:cNvPr id="3" name="Content Placeholder 2"/>
          <p:cNvSpPr>
            <a:spLocks noGrp="1"/>
          </p:cNvSpPr>
          <p:nvPr>
            <p:ph idx="1"/>
          </p:nvPr>
        </p:nvSpPr>
        <p:spPr>
          <a:xfrm>
            <a:off x="457200" y="1203598"/>
            <a:ext cx="8229600" cy="3391024"/>
          </a:xfrm>
          <a:prstGeom prst="rect">
            <a:avLst/>
          </a:prstGeom>
        </p:spPr>
        <p:txBody>
          <a:bodyPr>
            <a:normAutofit fontScale="92500" lnSpcReduction="10000"/>
          </a:bodyPr>
          <a:lstStyle/>
          <a:p>
            <a:pPr marL="0" indent="0">
              <a:buNone/>
            </a:pPr>
            <a:r>
              <a:rPr lang="en-GB" sz="1700" b="1" dirty="0">
                <a:latin typeface="Titillium" panose="00000500000000000000" pitchFamily="50" charset="0"/>
              </a:rPr>
              <a:t>The storage frame describes the size and aspect ratio used by the playback medium</a:t>
            </a:r>
            <a:endParaRPr lang="pl-PL" sz="1700" b="1" dirty="0">
              <a:latin typeface="Titillium" panose="00000500000000000000" pitchFamily="50" charset="0"/>
            </a:endParaRPr>
          </a:p>
          <a:p>
            <a:pPr marL="0" indent="0">
              <a:buNone/>
            </a:pPr>
            <a:endParaRPr lang="en-GB" dirty="0">
              <a:latin typeface="Titillium Lt" panose="00000400000000000000" pitchFamily="50" charset="0"/>
            </a:endParaRPr>
          </a:p>
          <a:p>
            <a:pPr marL="0" indent="0">
              <a:buNone/>
            </a:pPr>
            <a:r>
              <a:rPr lang="en-GB" dirty="0">
                <a:latin typeface="Titillium Lt" panose="00000400000000000000" pitchFamily="50" charset="0"/>
              </a:rPr>
              <a:t>Typically described in number of pixels width x height</a:t>
            </a:r>
          </a:p>
          <a:p>
            <a:pPr marL="0" indent="0">
              <a:buNone/>
            </a:pPr>
            <a:endParaRPr lang="pl-PL" dirty="0">
              <a:latin typeface="Titillium Lt" panose="00000400000000000000" pitchFamily="50" charset="0"/>
            </a:endParaRPr>
          </a:p>
          <a:p>
            <a:pPr marL="0" indent="0">
              <a:buNone/>
            </a:pPr>
            <a:r>
              <a:rPr lang="en-GB" dirty="0">
                <a:solidFill>
                  <a:srgbClr val="00ACE6"/>
                </a:solidFill>
                <a:latin typeface="Titillium Lt" panose="00000400000000000000" pitchFamily="50" charset="0"/>
              </a:rPr>
              <a:t>For Example</a:t>
            </a:r>
            <a:r>
              <a:rPr lang="pl-PL" dirty="0">
                <a:solidFill>
                  <a:srgbClr val="00ACE6"/>
                </a:solidFill>
                <a:latin typeface="Titillium Lt" panose="00000400000000000000" pitchFamily="50" charset="0"/>
              </a:rPr>
              <a:t>:</a:t>
            </a:r>
            <a:endParaRPr lang="en-GB" dirty="0">
              <a:solidFill>
                <a:srgbClr val="00ACE6"/>
              </a:solidFill>
              <a:latin typeface="Titillium Lt" panose="00000400000000000000" pitchFamily="50" charset="0"/>
            </a:endParaRPr>
          </a:p>
          <a:p>
            <a:pPr marL="457200" lvl="1" indent="0">
              <a:buNone/>
            </a:pPr>
            <a:r>
              <a:rPr lang="en-GB" dirty="0" err="1"/>
              <a:t>Bluray</a:t>
            </a:r>
            <a:r>
              <a:rPr lang="en-GB" dirty="0"/>
              <a:t> = 1920 x1080 pixels</a:t>
            </a:r>
          </a:p>
          <a:p>
            <a:pPr lvl="2"/>
            <a:r>
              <a:rPr lang="en-GB" dirty="0"/>
              <a:t>1920 / 1080 = 1.7778 aspect</a:t>
            </a:r>
            <a:endParaRPr lang="pl-PL" dirty="0"/>
          </a:p>
          <a:p>
            <a:pPr lvl="2"/>
            <a:endParaRPr lang="en-GB" dirty="0"/>
          </a:p>
          <a:p>
            <a:pPr marL="457200" lvl="1" indent="0">
              <a:buNone/>
            </a:pPr>
            <a:r>
              <a:rPr lang="en-GB" dirty="0"/>
              <a:t>UHD = 3840 x 2160 pixels</a:t>
            </a:r>
          </a:p>
          <a:p>
            <a:pPr lvl="2"/>
            <a:r>
              <a:rPr lang="en-GB" dirty="0"/>
              <a:t>3840 / 2160 = 1.7778 aspect</a:t>
            </a:r>
            <a:endParaRPr lang="pl-PL" dirty="0"/>
          </a:p>
          <a:p>
            <a:pPr lvl="2"/>
            <a:endParaRPr lang="en-GB" dirty="0"/>
          </a:p>
          <a:p>
            <a:pPr marL="457200" lvl="1" indent="0">
              <a:buNone/>
            </a:pPr>
            <a:r>
              <a:rPr lang="en-GB" dirty="0"/>
              <a:t>4K = 4096 x 2160 pixels</a:t>
            </a:r>
          </a:p>
          <a:p>
            <a:pPr lvl="2"/>
            <a:r>
              <a:rPr lang="en-GB" dirty="0"/>
              <a:t>4096 / 2160 = 1.896 aspect</a:t>
            </a:r>
          </a:p>
          <a:p>
            <a:pPr lvl="2"/>
            <a:endParaRPr lang="en-GB" dirty="0">
              <a:latin typeface="Titillium Lt" panose="00000400000000000000" pitchFamily="50" charset="0"/>
            </a:endParaRPr>
          </a:p>
          <a:p>
            <a:pPr marL="0" indent="0">
              <a:buNone/>
            </a:pPr>
            <a:r>
              <a:rPr lang="en-GB" i="1" dirty="0">
                <a:latin typeface="Titillium Lt" panose="00000400000000000000" pitchFamily="50" charset="0"/>
              </a:rPr>
              <a:t>Note that the storage frame size tends to define the native projector aspect ratio</a:t>
            </a:r>
          </a:p>
        </p:txBody>
      </p:sp>
    </p:spTree>
    <p:extLst>
      <p:ext uri="{BB962C8B-B14F-4D97-AF65-F5344CB8AC3E}">
        <p14:creationId xmlns:p14="http://schemas.microsoft.com/office/powerpoint/2010/main" val="323490667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F345E56-33DC-4C09-A422-E02B3270D23D}"/>
              </a:ext>
            </a:extLst>
          </p:cNvPr>
          <p:cNvSpPr txBox="1">
            <a:spLocks/>
          </p:cNvSpPr>
          <p:nvPr/>
        </p:nvSpPr>
        <p:spPr>
          <a:xfrm>
            <a:off x="457200" y="1203598"/>
            <a:ext cx="7571184" cy="338437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58595B"/>
                </a:solidFill>
                <a:latin typeface="Titillium" panose="00000500000000000000" pitchFamily="50" charset="0"/>
                <a:ea typeface="+mn-ea"/>
                <a:cs typeface="+mn-cs"/>
              </a:defRPr>
            </a:lvl4pPr>
            <a:lvl5pPr marL="1828800" indent="0" algn="l" defTabSz="914400" rtl="0" eaLnBrk="1" latinLnBrk="0" hangingPunct="1">
              <a:spcBef>
                <a:spcPct val="20000"/>
              </a:spcBef>
              <a:buFont typeface="Arial" pitchFamily="34" charset="0"/>
              <a:buNone/>
              <a:defRPr sz="1600" kern="1200" baseline="0">
                <a:solidFill>
                  <a:srgbClr val="58595B"/>
                </a:solidFill>
                <a:latin typeface="Titillium"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t>The content frame describes the size and aspect ratio of the content</a:t>
            </a:r>
            <a:br>
              <a:rPr lang="pl-PL" b="1" dirty="0"/>
            </a:br>
            <a:r>
              <a:rPr lang="en-GB" b="1" dirty="0"/>
              <a:t>which is to be contained within the storage frame</a:t>
            </a:r>
            <a:endParaRPr lang="pl-PL" b="1" dirty="0"/>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It is logical that this content frame should contain as many pixels as possible to maximise the resolution of the </a:t>
            </a:r>
            <a:r>
              <a:rPr lang="en-GB" sz="1400" dirty="0" err="1">
                <a:latin typeface="Titillium Lt" panose="00000400000000000000" pitchFamily="50" charset="0"/>
              </a:rPr>
              <a:t>imag</a:t>
            </a:r>
            <a:r>
              <a:rPr lang="pl-PL" sz="1400" dirty="0">
                <a:latin typeface="Titillium Lt" panose="00000400000000000000" pitchFamily="50" charset="0"/>
              </a:rPr>
              <a:t>e</a:t>
            </a:r>
          </a:p>
          <a:p>
            <a:pPr marL="0" indent="0">
              <a:buNone/>
            </a:pPr>
            <a:endParaRPr lang="en-GB" sz="1400" dirty="0">
              <a:latin typeface="Titillium Lt" panose="00000400000000000000" pitchFamily="50" charset="0"/>
            </a:endParaRPr>
          </a:p>
          <a:p>
            <a:pPr marL="0" indent="0">
              <a:buNone/>
            </a:pPr>
            <a:r>
              <a:rPr lang="en-GB" sz="1400" dirty="0">
                <a:latin typeface="Titillium Lt" panose="00000400000000000000" pitchFamily="50" charset="0"/>
              </a:rPr>
              <a:t>There are a couple of simple rules that you can use to work out the content frame size in instances where the content frame and storage frame aspect don’t </a:t>
            </a:r>
            <a:r>
              <a:rPr lang="en-GB" sz="1400" dirty="0" err="1">
                <a:latin typeface="Titillium Lt" panose="00000400000000000000" pitchFamily="50" charset="0"/>
              </a:rPr>
              <a:t>matc</a:t>
            </a:r>
            <a:r>
              <a:rPr lang="pl-PL" sz="1400" dirty="0">
                <a:latin typeface="Titillium Lt" panose="00000400000000000000" pitchFamily="50" charset="0"/>
              </a:rPr>
              <a:t>h</a:t>
            </a:r>
          </a:p>
          <a:p>
            <a:pPr marL="0" indent="0">
              <a:buNone/>
            </a:pPr>
            <a:endParaRPr lang="en-GB" sz="1400" dirty="0">
              <a:latin typeface="Titillium Lt" panose="00000400000000000000" pitchFamily="50" charset="0"/>
            </a:endParaRPr>
          </a:p>
          <a:p>
            <a:pPr marL="457200" lvl="1" indent="0">
              <a:buNone/>
            </a:pPr>
            <a:r>
              <a:rPr lang="en-GB" sz="1400" dirty="0">
                <a:latin typeface="Titillium Lt" panose="00000400000000000000" pitchFamily="50" charset="0"/>
              </a:rPr>
              <a:t>If content frame aspect is less than storage frame aspect </a:t>
            </a:r>
          </a:p>
          <a:p>
            <a:pPr lvl="2"/>
            <a:r>
              <a:rPr lang="en-GB" sz="1400" dirty="0">
                <a:latin typeface="Titillium Lt" panose="00000400000000000000" pitchFamily="50" charset="0"/>
              </a:rPr>
              <a:t>fill </a:t>
            </a:r>
            <a:r>
              <a:rPr lang="en-GB" sz="1400" u="sng" dirty="0">
                <a:latin typeface="Titillium Lt" panose="00000400000000000000" pitchFamily="50" charset="0"/>
              </a:rPr>
              <a:t>full height </a:t>
            </a:r>
            <a:r>
              <a:rPr lang="en-GB" sz="1400" dirty="0">
                <a:latin typeface="Titillium Lt" panose="00000400000000000000" pitchFamily="50" charset="0"/>
              </a:rPr>
              <a:t>of storage frame</a:t>
            </a:r>
            <a:endParaRPr lang="pl-PL" sz="1400" dirty="0">
              <a:latin typeface="Titillium Lt" panose="00000400000000000000" pitchFamily="50" charset="0"/>
            </a:endParaRPr>
          </a:p>
          <a:p>
            <a:pPr lvl="2"/>
            <a:endParaRPr lang="en-GB" sz="1400" dirty="0">
              <a:latin typeface="Titillium Lt" panose="00000400000000000000" pitchFamily="50" charset="0"/>
            </a:endParaRPr>
          </a:p>
          <a:p>
            <a:pPr marL="457200" lvl="1" indent="0">
              <a:buNone/>
            </a:pPr>
            <a:r>
              <a:rPr lang="en-GB" sz="1400" dirty="0">
                <a:latin typeface="Titillium Lt" panose="00000400000000000000" pitchFamily="50" charset="0"/>
              </a:rPr>
              <a:t>If content frame aspect is greater than storage frame aspect</a:t>
            </a:r>
          </a:p>
          <a:p>
            <a:pPr lvl="2"/>
            <a:r>
              <a:rPr lang="en-GB" sz="1400" dirty="0">
                <a:latin typeface="Titillium Lt" panose="00000400000000000000" pitchFamily="50" charset="0"/>
              </a:rPr>
              <a:t>fill </a:t>
            </a:r>
            <a:r>
              <a:rPr lang="en-GB" sz="1400" u="sng" dirty="0">
                <a:latin typeface="Titillium Lt" panose="00000400000000000000" pitchFamily="50" charset="0"/>
              </a:rPr>
              <a:t>full width </a:t>
            </a:r>
            <a:r>
              <a:rPr lang="en-GB" sz="1400" dirty="0">
                <a:latin typeface="Titillium Lt" panose="00000400000000000000" pitchFamily="50" charset="0"/>
              </a:rPr>
              <a:t>of storage frame </a:t>
            </a:r>
          </a:p>
          <a:p>
            <a:pPr lvl="2"/>
            <a:endParaRPr lang="en-GB" dirty="0"/>
          </a:p>
        </p:txBody>
      </p:sp>
      <p:sp>
        <p:nvSpPr>
          <p:cNvPr id="2" name="Title 1"/>
          <p:cNvSpPr>
            <a:spLocks noGrp="1"/>
          </p:cNvSpPr>
          <p:nvPr>
            <p:ph type="title"/>
          </p:nvPr>
        </p:nvSpPr>
        <p:spPr/>
        <p:txBody>
          <a:bodyPr/>
          <a:lstStyle/>
          <a:p>
            <a:r>
              <a:rPr lang="en-GB" dirty="0"/>
              <a:t>THE CONTENT FRAME</a:t>
            </a:r>
          </a:p>
        </p:txBody>
      </p:sp>
    </p:spTree>
    <p:extLst>
      <p:ext uri="{BB962C8B-B14F-4D97-AF65-F5344CB8AC3E}">
        <p14:creationId xmlns:p14="http://schemas.microsoft.com/office/powerpoint/2010/main" val="281907774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0" y="0"/>
            <a:ext cx="9144000" cy="5143500"/>
          </a:xfrm>
          <a:prstGeom prst="rect">
            <a:avLst/>
          </a:prstGeom>
          <a:solidFill>
            <a:srgbClr val="00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CE6"/>
              </a:solidFill>
            </a:endParaRPr>
          </a:p>
        </p:txBody>
      </p:sp>
      <p:sp>
        <p:nvSpPr>
          <p:cNvPr id="5" name="TextBox 4"/>
          <p:cNvSpPr txBox="1"/>
          <p:nvPr/>
        </p:nvSpPr>
        <p:spPr>
          <a:xfrm>
            <a:off x="179512" y="33703"/>
            <a:ext cx="2421983" cy="646331"/>
          </a:xfrm>
          <a:prstGeom prst="rect">
            <a:avLst/>
          </a:prstGeom>
          <a:noFill/>
        </p:spPr>
        <p:txBody>
          <a:bodyPr wrap="square" rtlCol="0">
            <a:spAutoFit/>
          </a:bodyPr>
          <a:lstStyle/>
          <a:p>
            <a:r>
              <a:rPr lang="en-GB" dirty="0">
                <a:solidFill>
                  <a:schemeClr val="bg1"/>
                </a:solidFill>
                <a:latin typeface="Titillium" panose="00000500000000000000" pitchFamily="50" charset="0"/>
              </a:rPr>
              <a:t>1.78 Storage Frame</a:t>
            </a:r>
          </a:p>
          <a:p>
            <a:r>
              <a:rPr lang="en-GB" dirty="0">
                <a:solidFill>
                  <a:schemeClr val="bg1"/>
                </a:solidFill>
                <a:latin typeface="Titillium" panose="00000500000000000000" pitchFamily="50" charset="0"/>
              </a:rPr>
              <a:t>1920 x 1080 pixels</a:t>
            </a:r>
          </a:p>
        </p:txBody>
      </p:sp>
      <p:cxnSp>
        <p:nvCxnSpPr>
          <p:cNvPr id="7" name="Straight Arrow Connector 6"/>
          <p:cNvCxnSpPr/>
          <p:nvPr/>
        </p:nvCxnSpPr>
        <p:spPr>
          <a:xfrm>
            <a:off x="899592" y="771550"/>
            <a:ext cx="0" cy="3888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01495" y="339502"/>
            <a:ext cx="6074961"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1569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0" y="0"/>
            <a:ext cx="9144000" cy="5143500"/>
          </a:xfrm>
          <a:prstGeom prst="rect">
            <a:avLst/>
          </a:prstGeom>
          <a:solidFill>
            <a:srgbClr val="00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1403648" y="555526"/>
            <a:ext cx="0" cy="432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55" y="0"/>
            <a:ext cx="7045890" cy="5143500"/>
          </a:xfrm>
          <a:prstGeom prst="rect">
            <a:avLst/>
          </a:prstGeom>
        </p:spPr>
      </p:pic>
      <p:sp>
        <p:nvSpPr>
          <p:cNvPr id="5" name="TextBox 4"/>
          <p:cNvSpPr txBox="1"/>
          <p:nvPr/>
        </p:nvSpPr>
        <p:spPr>
          <a:xfrm>
            <a:off x="1071945" y="4363422"/>
            <a:ext cx="2421983" cy="646331"/>
          </a:xfrm>
          <a:prstGeom prst="rect">
            <a:avLst/>
          </a:prstGeom>
          <a:noFill/>
        </p:spPr>
        <p:txBody>
          <a:bodyPr wrap="square" rtlCol="0">
            <a:spAutoFit/>
          </a:bodyPr>
          <a:lstStyle/>
          <a:p>
            <a:r>
              <a:rPr lang="en-GB" dirty="0">
                <a:solidFill>
                  <a:schemeClr val="bg1"/>
                </a:solidFill>
                <a:latin typeface="Titillium" panose="00000500000000000000" pitchFamily="50" charset="0"/>
              </a:rPr>
              <a:t>1.33 Content Frame</a:t>
            </a:r>
          </a:p>
          <a:p>
            <a:r>
              <a:rPr lang="en-GB" dirty="0">
                <a:solidFill>
                  <a:schemeClr val="bg1"/>
                </a:solidFill>
                <a:latin typeface="Titillium" panose="00000500000000000000" pitchFamily="50" charset="0"/>
              </a:rPr>
              <a:t>1404 x 1080 pixels</a:t>
            </a:r>
          </a:p>
        </p:txBody>
      </p:sp>
    </p:spTree>
    <p:extLst>
      <p:ext uri="{BB962C8B-B14F-4D97-AF65-F5344CB8AC3E}">
        <p14:creationId xmlns:p14="http://schemas.microsoft.com/office/powerpoint/2010/main" val="4160617202"/>
      </p:ext>
    </p:extLst>
  </p:cSld>
  <p:clrMapOvr>
    <a:masterClrMapping/>
  </p:clrMapOvr>
  <p:transition spd="slow">
    <p:push/>
  </p:transition>
</p:sld>
</file>

<file path=ppt/theme/theme1.xml><?xml version="1.0" encoding="utf-8"?>
<a:theme xmlns:a="http://schemas.openxmlformats.org/drawingml/2006/main" name="Display Technolog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splay Technologies - Branded Template 2" id="{52A9A2B5-180A-41FB-8E34-ADF79A336A96}" vid="{D98B1DB6-A944-45BC-912F-B5C35D0A4F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TotalTime>
  <Words>879</Words>
  <Application>Microsoft Office PowerPoint</Application>
  <PresentationFormat>On-screen Show (16:9)</PresentationFormat>
  <Paragraphs>163</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Titillium Lt</vt:lpstr>
      <vt:lpstr>Titillium</vt:lpstr>
      <vt:lpstr>Calibri</vt:lpstr>
      <vt:lpstr>Arial</vt:lpstr>
      <vt:lpstr>Display Technologies</vt:lpstr>
      <vt:lpstr>ASPECT RATIOS  IN PROJECTION SYSTEMS</vt:lpstr>
      <vt:lpstr> </vt:lpstr>
      <vt:lpstr>ASPECT RATIOS</vt:lpstr>
      <vt:lpstr>SOME ASPECT RATIOS</vt:lpstr>
      <vt:lpstr>WHY DOES THIS MATTER</vt:lpstr>
      <vt:lpstr>THE STORAGE FRAME</vt:lpstr>
      <vt:lpstr>THE CONTENT FRAME</vt:lpstr>
      <vt:lpstr>PowerPoint Presentation</vt:lpstr>
      <vt:lpstr>PowerPoint Presentation</vt:lpstr>
      <vt:lpstr>PowerPoint Presentation</vt:lpstr>
      <vt:lpstr>PowerPoint Presentation</vt:lpstr>
      <vt:lpstr>OPTION 1 – Anamorphic Lens</vt:lpstr>
      <vt:lpstr>OPTION 2 – Lens Memories</vt:lpstr>
      <vt:lpstr>OPTION 3 – Native Cinemascope</vt:lpstr>
      <vt:lpstr>SCREEN MASKING</vt:lpstr>
      <vt:lpstr>CIH CIW CIA</vt:lpstr>
      <vt:lpstr>Side Masking Screen Open</vt:lpstr>
      <vt:lpstr>Side Masking Screen Closed</vt:lpstr>
      <vt:lpstr>Art Mask</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User Name</dc:creator>
  <cp:lastModifiedBy>Aleksandra Glowacka</cp:lastModifiedBy>
  <cp:revision>87</cp:revision>
  <dcterms:created xsi:type="dcterms:W3CDTF">2012-02-12T11:24:06Z</dcterms:created>
  <dcterms:modified xsi:type="dcterms:W3CDTF">2017-08-31T20:36:10Z</dcterms:modified>
</cp:coreProperties>
</file>